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256" r:id="rId2"/>
    <p:sldId id="502" r:id="rId3"/>
    <p:sldId id="521" r:id="rId4"/>
    <p:sldId id="257" r:id="rId5"/>
    <p:sldId id="258" r:id="rId6"/>
    <p:sldId id="507" r:id="rId7"/>
    <p:sldId id="506" r:id="rId8"/>
    <p:sldId id="520" r:id="rId9"/>
    <p:sldId id="512" r:id="rId10"/>
    <p:sldId id="465" r:id="rId11"/>
    <p:sldId id="508" r:id="rId12"/>
    <p:sldId id="377" r:id="rId13"/>
    <p:sldId id="340" r:id="rId14"/>
    <p:sldId id="439" r:id="rId15"/>
    <p:sldId id="440" r:id="rId16"/>
    <p:sldId id="517" r:id="rId17"/>
    <p:sldId id="518" r:id="rId18"/>
    <p:sldId id="519" r:id="rId19"/>
    <p:sldId id="509" r:id="rId20"/>
    <p:sldId id="510" r:id="rId21"/>
    <p:sldId id="511" r:id="rId22"/>
    <p:sldId id="466" r:id="rId23"/>
    <p:sldId id="442" r:id="rId24"/>
    <p:sldId id="467" r:id="rId25"/>
    <p:sldId id="468" r:id="rId26"/>
    <p:sldId id="540" r:id="rId27"/>
    <p:sldId id="444" r:id="rId28"/>
    <p:sldId id="469" r:id="rId29"/>
    <p:sldId id="470" r:id="rId30"/>
    <p:sldId id="471" r:id="rId31"/>
    <p:sldId id="472" r:id="rId32"/>
    <p:sldId id="473" r:id="rId33"/>
    <p:sldId id="474" r:id="rId34"/>
    <p:sldId id="475" r:id="rId35"/>
    <p:sldId id="522" r:id="rId36"/>
    <p:sldId id="524" r:id="rId37"/>
    <p:sldId id="523" r:id="rId38"/>
    <p:sldId id="476" r:id="rId39"/>
    <p:sldId id="477" r:id="rId40"/>
    <p:sldId id="478" r:id="rId41"/>
    <p:sldId id="479" r:id="rId42"/>
    <p:sldId id="480" r:id="rId43"/>
    <p:sldId id="481" r:id="rId44"/>
    <p:sldId id="482" r:id="rId45"/>
    <p:sldId id="483" r:id="rId46"/>
    <p:sldId id="484" r:id="rId47"/>
    <p:sldId id="513" r:id="rId48"/>
    <p:sldId id="525" r:id="rId49"/>
    <p:sldId id="526" r:id="rId50"/>
    <p:sldId id="485" r:id="rId51"/>
    <p:sldId id="514" r:id="rId52"/>
    <p:sldId id="527" r:id="rId53"/>
    <p:sldId id="528" r:id="rId54"/>
    <p:sldId id="529" r:id="rId55"/>
    <p:sldId id="530" r:id="rId56"/>
    <p:sldId id="531" r:id="rId57"/>
    <p:sldId id="532" r:id="rId58"/>
    <p:sldId id="533" r:id="rId59"/>
    <p:sldId id="534" r:id="rId60"/>
    <p:sldId id="535" r:id="rId61"/>
    <p:sldId id="536" r:id="rId62"/>
    <p:sldId id="486" r:id="rId63"/>
    <p:sldId id="487" r:id="rId64"/>
    <p:sldId id="488" r:id="rId65"/>
    <p:sldId id="489" r:id="rId66"/>
    <p:sldId id="552" r:id="rId67"/>
    <p:sldId id="491" r:id="rId68"/>
    <p:sldId id="492" r:id="rId69"/>
    <p:sldId id="493" r:id="rId70"/>
    <p:sldId id="553" r:id="rId71"/>
    <p:sldId id="494" r:id="rId72"/>
    <p:sldId id="537" r:id="rId73"/>
    <p:sldId id="495" r:id="rId74"/>
    <p:sldId id="496" r:id="rId75"/>
    <p:sldId id="497" r:id="rId76"/>
    <p:sldId id="538" r:id="rId77"/>
    <p:sldId id="539" r:id="rId78"/>
    <p:sldId id="541" r:id="rId79"/>
    <p:sldId id="542" r:id="rId80"/>
    <p:sldId id="543" r:id="rId81"/>
    <p:sldId id="501" r:id="rId82"/>
    <p:sldId id="544" r:id="rId83"/>
    <p:sldId id="545" r:id="rId84"/>
    <p:sldId id="546" r:id="rId85"/>
    <p:sldId id="547" r:id="rId86"/>
    <p:sldId id="549" r:id="rId87"/>
    <p:sldId id="548" r:id="rId88"/>
    <p:sldId id="550" r:id="rId89"/>
    <p:sldId id="499" r:id="rId90"/>
    <p:sldId id="551" r:id="rId91"/>
    <p:sldId id="515" r:id="rId92"/>
    <p:sldId id="516" r:id="rId93"/>
    <p:sldId id="438" r:id="rId9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1B4216-578B-48E9-B17C-A8CF21042F8D}">
          <p14:sldIdLst>
            <p14:sldId id="256"/>
            <p14:sldId id="502"/>
            <p14:sldId id="521"/>
            <p14:sldId id="257"/>
            <p14:sldId id="258"/>
            <p14:sldId id="507"/>
            <p14:sldId id="506"/>
            <p14:sldId id="520"/>
            <p14:sldId id="512"/>
            <p14:sldId id="465"/>
            <p14:sldId id="508"/>
            <p14:sldId id="377"/>
            <p14:sldId id="340"/>
            <p14:sldId id="439"/>
            <p14:sldId id="440"/>
            <p14:sldId id="517"/>
            <p14:sldId id="518"/>
            <p14:sldId id="519"/>
            <p14:sldId id="509"/>
            <p14:sldId id="510"/>
            <p14:sldId id="511"/>
            <p14:sldId id="466"/>
            <p14:sldId id="442"/>
            <p14:sldId id="467"/>
            <p14:sldId id="468"/>
            <p14:sldId id="540"/>
            <p14:sldId id="444"/>
            <p14:sldId id="469"/>
            <p14:sldId id="470"/>
            <p14:sldId id="471"/>
            <p14:sldId id="472"/>
            <p14:sldId id="473"/>
            <p14:sldId id="474"/>
            <p14:sldId id="475"/>
            <p14:sldId id="522"/>
            <p14:sldId id="524"/>
            <p14:sldId id="523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513"/>
            <p14:sldId id="525"/>
            <p14:sldId id="526"/>
            <p14:sldId id="485"/>
            <p14:sldId id="514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486"/>
            <p14:sldId id="487"/>
            <p14:sldId id="488"/>
            <p14:sldId id="489"/>
            <p14:sldId id="552"/>
            <p14:sldId id="491"/>
            <p14:sldId id="492"/>
            <p14:sldId id="493"/>
            <p14:sldId id="553"/>
            <p14:sldId id="494"/>
            <p14:sldId id="537"/>
            <p14:sldId id="495"/>
            <p14:sldId id="496"/>
            <p14:sldId id="497"/>
            <p14:sldId id="538"/>
            <p14:sldId id="539"/>
            <p14:sldId id="541"/>
            <p14:sldId id="542"/>
            <p14:sldId id="543"/>
            <p14:sldId id="501"/>
            <p14:sldId id="544"/>
            <p14:sldId id="545"/>
            <p14:sldId id="546"/>
            <p14:sldId id="547"/>
            <p14:sldId id="549"/>
            <p14:sldId id="548"/>
            <p14:sldId id="550"/>
            <p14:sldId id="499"/>
            <p14:sldId id="551"/>
            <p14:sldId id="515"/>
            <p14:sldId id="516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CC"/>
    <a:srgbClr val="006600"/>
    <a:srgbClr val="FFF2CC"/>
    <a:srgbClr val="660033"/>
    <a:srgbClr val="990099"/>
    <a:srgbClr val="993366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5" autoAdjust="0"/>
    <p:restoredTop sz="93792" autoAdjust="0"/>
  </p:normalViewPr>
  <p:slideViewPr>
    <p:cSldViewPr snapToGrid="0">
      <p:cViewPr varScale="1">
        <p:scale>
          <a:sx n="55" d="100"/>
          <a:sy n="55" d="100"/>
        </p:scale>
        <p:origin x="1180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84F787-5F99-452F-AD9B-0BD6125B0C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3EE7F4-5CF1-432E-A16A-EF1709181AEB}">
      <dgm:prSet phldrT="[Text]" custT="1"/>
      <dgm:spPr/>
      <dgm:t>
        <a:bodyPr/>
        <a:lstStyle/>
        <a:p>
          <a:r>
            <a:rPr lang="en-US" sz="2400" dirty="0"/>
            <a:t>6.1 Relations on Sets</a:t>
          </a:r>
        </a:p>
      </dgm:t>
    </dgm:pt>
    <dgm:pt modelId="{41F9131A-82C0-45B3-84EB-25C445DFB798}" type="parTrans" cxnId="{AF0007C4-DDEA-4E0C-9924-8AFC19D30F0F}">
      <dgm:prSet/>
      <dgm:spPr/>
      <dgm:t>
        <a:bodyPr/>
        <a:lstStyle/>
        <a:p>
          <a:endParaRPr lang="en-US"/>
        </a:p>
      </dgm:t>
    </dgm:pt>
    <dgm:pt modelId="{C7FB9F7D-C9D7-4F24-801C-51D68C64976A}" type="sibTrans" cxnId="{AF0007C4-DDEA-4E0C-9924-8AFC19D30F0F}">
      <dgm:prSet/>
      <dgm:spPr/>
      <dgm:t>
        <a:bodyPr/>
        <a:lstStyle/>
        <a:p>
          <a:endParaRPr lang="en-US"/>
        </a:p>
      </dgm:t>
    </dgm:pt>
    <dgm:pt modelId="{31D8F70D-89DF-4EF2-95ED-23355DFA290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Definition of relation; arrow diagram, inverse of a relation.</a:t>
          </a:r>
        </a:p>
      </dgm:t>
    </dgm:pt>
    <dgm:pt modelId="{4118F54B-9884-43E0-B07A-843CD0E5ADB0}" type="parTrans" cxnId="{BA1EED61-5785-4913-87C2-607BB9D65C7A}">
      <dgm:prSet/>
      <dgm:spPr/>
      <dgm:t>
        <a:bodyPr/>
        <a:lstStyle/>
        <a:p>
          <a:endParaRPr lang="en-US"/>
        </a:p>
      </dgm:t>
    </dgm:pt>
    <dgm:pt modelId="{D8AC031E-BB32-4D50-AFAA-EC4C772735F0}" type="sibTrans" cxnId="{BA1EED61-5785-4913-87C2-607BB9D65C7A}">
      <dgm:prSet/>
      <dgm:spPr/>
      <dgm:t>
        <a:bodyPr/>
        <a:lstStyle/>
        <a:p>
          <a:endParaRPr lang="en-US"/>
        </a:p>
      </dgm:t>
    </dgm:pt>
    <dgm:pt modelId="{90250D92-EAF1-4F2C-B772-CC48C11D0311}">
      <dgm:prSet phldrT="[Text]" custT="1"/>
      <dgm:spPr/>
      <dgm:t>
        <a:bodyPr/>
        <a:lstStyle/>
        <a:p>
          <a:r>
            <a:rPr lang="en-US" sz="2400" dirty="0"/>
            <a:t>6.2 Reflexivity, Symmetry and Transitivity</a:t>
          </a:r>
        </a:p>
      </dgm:t>
    </dgm:pt>
    <dgm:pt modelId="{C1AE61F7-B862-470C-A4DB-65F078287B01}" type="parTrans" cxnId="{BE55A903-595D-4A8D-9E2D-31C0043369DE}">
      <dgm:prSet/>
      <dgm:spPr/>
      <dgm:t>
        <a:bodyPr/>
        <a:lstStyle/>
        <a:p>
          <a:endParaRPr lang="en-US"/>
        </a:p>
      </dgm:t>
    </dgm:pt>
    <dgm:pt modelId="{AC977458-9D6E-44DC-99C5-F628B9176A90}" type="sibTrans" cxnId="{BE55A903-595D-4A8D-9E2D-31C0043369DE}">
      <dgm:prSet/>
      <dgm:spPr/>
      <dgm:t>
        <a:bodyPr/>
        <a:lstStyle/>
        <a:p>
          <a:endParaRPr lang="en-US"/>
        </a:p>
      </dgm:t>
    </dgm:pt>
    <dgm:pt modelId="{4F0349F7-7124-4645-B7CB-EE5C90341F9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Definitions of reflexivity, symmetry and transitivity.</a:t>
          </a:r>
        </a:p>
      </dgm:t>
    </dgm:pt>
    <dgm:pt modelId="{0768AB17-249D-4D7B-9E2E-F1DF4E858B00}" type="parTrans" cxnId="{31F10C05-64EB-4924-B8E0-6160CF825C6F}">
      <dgm:prSet/>
      <dgm:spPr/>
      <dgm:t>
        <a:bodyPr/>
        <a:lstStyle/>
        <a:p>
          <a:endParaRPr lang="en-US"/>
        </a:p>
      </dgm:t>
    </dgm:pt>
    <dgm:pt modelId="{81FB1A49-7F85-4AFF-A847-F85C470A74AF}" type="sibTrans" cxnId="{31F10C05-64EB-4924-B8E0-6160CF825C6F}">
      <dgm:prSet/>
      <dgm:spPr/>
      <dgm:t>
        <a:bodyPr/>
        <a:lstStyle/>
        <a:p>
          <a:endParaRPr lang="en-US"/>
        </a:p>
      </dgm:t>
    </dgm:pt>
    <dgm:pt modelId="{2D8D9A42-2405-4335-884B-C3A72D7CC80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SG" sz="2000" dirty="0"/>
            <a:t>Relation on a set; directed graph of a relation.</a:t>
          </a:r>
          <a:endParaRPr lang="en-US" sz="2000" dirty="0"/>
        </a:p>
      </dgm:t>
    </dgm:pt>
    <dgm:pt modelId="{7C74206E-2C73-4D28-A60F-E32A8C5F2EB6}" type="parTrans" cxnId="{BA674E7E-F7A3-4076-A293-1A4DF7219686}">
      <dgm:prSet/>
      <dgm:spPr/>
      <dgm:t>
        <a:bodyPr/>
        <a:lstStyle/>
        <a:p>
          <a:endParaRPr lang="en-US"/>
        </a:p>
      </dgm:t>
    </dgm:pt>
    <dgm:pt modelId="{5538DDC9-A4BB-453A-AA0B-762D8DC7EDEC}" type="sibTrans" cxnId="{BA674E7E-F7A3-4076-A293-1A4DF7219686}">
      <dgm:prSet/>
      <dgm:spPr/>
      <dgm:t>
        <a:bodyPr/>
        <a:lstStyle/>
        <a:p>
          <a:endParaRPr lang="en-US"/>
        </a:p>
      </dgm:t>
    </dgm:pt>
    <dgm:pt modelId="{E7354E7E-C81A-4E85-82A5-AAB1B9BDF02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Transitive closure of a relation.</a:t>
          </a:r>
        </a:p>
      </dgm:t>
    </dgm:pt>
    <dgm:pt modelId="{3714DFBC-D870-4277-A7A8-1EF2708045F6}" type="parTrans" cxnId="{B238C78B-E8BC-42F7-AD62-AC8EB13D3320}">
      <dgm:prSet/>
      <dgm:spPr/>
      <dgm:t>
        <a:bodyPr/>
        <a:lstStyle/>
        <a:p>
          <a:endParaRPr lang="en-US"/>
        </a:p>
      </dgm:t>
    </dgm:pt>
    <dgm:pt modelId="{72362CD0-47C8-4D1C-BBBC-394965B03426}" type="sibTrans" cxnId="{B238C78B-E8BC-42F7-AD62-AC8EB13D3320}">
      <dgm:prSet/>
      <dgm:spPr/>
      <dgm:t>
        <a:bodyPr/>
        <a:lstStyle/>
        <a:p>
          <a:endParaRPr lang="en-US"/>
        </a:p>
      </dgm:t>
    </dgm:pt>
    <dgm:pt modelId="{70FF37A7-E49A-482F-A6C0-625EE7984433}">
      <dgm:prSet custT="1"/>
      <dgm:spPr/>
      <dgm:t>
        <a:bodyPr/>
        <a:lstStyle/>
        <a:p>
          <a:r>
            <a:rPr lang="en-US" sz="2400" dirty="0"/>
            <a:t>6.3 Equivalence Relations</a:t>
          </a:r>
        </a:p>
      </dgm:t>
    </dgm:pt>
    <dgm:pt modelId="{63CB4CE9-5C0E-4423-9B40-C54AA269A988}" type="parTrans" cxnId="{5AB24849-6D47-453F-8A70-B59B91DD121F}">
      <dgm:prSet/>
      <dgm:spPr/>
      <dgm:t>
        <a:bodyPr/>
        <a:lstStyle/>
        <a:p>
          <a:endParaRPr lang="en-US"/>
        </a:p>
      </dgm:t>
    </dgm:pt>
    <dgm:pt modelId="{6E062385-23B7-44D0-B850-9F3F4D9A1B64}" type="sibTrans" cxnId="{5AB24849-6D47-453F-8A70-B59B91DD121F}">
      <dgm:prSet/>
      <dgm:spPr/>
      <dgm:t>
        <a:bodyPr/>
        <a:lstStyle/>
        <a:p>
          <a:endParaRPr lang="en-US"/>
        </a:p>
      </dgm:t>
    </dgm:pt>
    <dgm:pt modelId="{71901A0C-0249-4E93-B8D6-421AC62664C2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  <a:buChar char="••"/>
          </a:pPr>
          <a:r>
            <a:rPr lang="en-US" sz="2000" dirty="0"/>
            <a:t>Partition of a set; the relation induced by a partition.</a:t>
          </a:r>
        </a:p>
      </dgm:t>
    </dgm:pt>
    <dgm:pt modelId="{8CDD7288-EF21-4B85-9CA8-978E9CDE5508}" type="parTrans" cxnId="{0EDE2646-F6A6-431E-9D9D-69FC4056895A}">
      <dgm:prSet/>
      <dgm:spPr/>
      <dgm:t>
        <a:bodyPr/>
        <a:lstStyle/>
        <a:p>
          <a:endParaRPr lang="en-US"/>
        </a:p>
      </dgm:t>
    </dgm:pt>
    <dgm:pt modelId="{1710ED73-CD8F-4C65-AC48-5621CF7A60D0}" type="sibTrans" cxnId="{0EDE2646-F6A6-431E-9D9D-69FC4056895A}">
      <dgm:prSet/>
      <dgm:spPr/>
      <dgm:t>
        <a:bodyPr/>
        <a:lstStyle/>
        <a:p>
          <a:endParaRPr lang="en-US"/>
        </a:p>
      </dgm:t>
    </dgm:pt>
    <dgm:pt modelId="{BBC7589A-44B1-448C-9A60-E32345CA41D8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  <a:buChar char="••"/>
          </a:pPr>
          <a:r>
            <a:rPr lang="en-US" sz="2000" dirty="0"/>
            <a:t>Equivalence relation; equivalence classes.</a:t>
          </a:r>
        </a:p>
      </dgm:t>
    </dgm:pt>
    <dgm:pt modelId="{CD1A0FDB-E5E4-4701-A60A-0CE64A1BD694}" type="parTrans" cxnId="{68CA7F6C-9466-4093-B7CD-F20C95CC9C65}">
      <dgm:prSet/>
      <dgm:spPr/>
      <dgm:t>
        <a:bodyPr/>
        <a:lstStyle/>
        <a:p>
          <a:endParaRPr lang="en-US"/>
        </a:p>
      </dgm:t>
    </dgm:pt>
    <dgm:pt modelId="{FD523608-33CF-46A5-80AB-BBF897216D6F}" type="sibTrans" cxnId="{68CA7F6C-9466-4093-B7CD-F20C95CC9C65}">
      <dgm:prSet/>
      <dgm:spPr/>
      <dgm:t>
        <a:bodyPr/>
        <a:lstStyle/>
        <a:p>
          <a:endParaRPr lang="en-US"/>
        </a:p>
      </dgm:t>
    </dgm:pt>
    <dgm:pt modelId="{BD75A5CE-26A4-4C1C-ACC4-68A53CD68D1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i="1" dirty="0"/>
            <a:t>N</a:t>
          </a:r>
          <a:r>
            <a:rPr lang="en-US" sz="2000" dirty="0"/>
            <a:t>-</a:t>
          </a:r>
          <a:r>
            <a:rPr lang="en-US" sz="2000" dirty="0" err="1"/>
            <a:t>ary</a:t>
          </a:r>
          <a:r>
            <a:rPr lang="en-US" sz="2000" dirty="0"/>
            <a:t> relations and relational databases.</a:t>
          </a:r>
        </a:p>
      </dgm:t>
    </dgm:pt>
    <dgm:pt modelId="{09D16B95-DE44-4ED8-A49A-8EF0DA02B8AD}" type="parTrans" cxnId="{7B343603-7A45-4EC4-B26F-3F1383E3AA0E}">
      <dgm:prSet/>
      <dgm:spPr/>
      <dgm:t>
        <a:bodyPr/>
        <a:lstStyle/>
        <a:p>
          <a:endParaRPr lang="en-US"/>
        </a:p>
      </dgm:t>
    </dgm:pt>
    <dgm:pt modelId="{DE3DA445-9D39-4318-9D3C-8D218D5D48EC}" type="sibTrans" cxnId="{7B343603-7A45-4EC4-B26F-3F1383E3AA0E}">
      <dgm:prSet/>
      <dgm:spPr/>
      <dgm:t>
        <a:bodyPr/>
        <a:lstStyle/>
        <a:p>
          <a:endParaRPr lang="en-US"/>
        </a:p>
      </dgm:t>
    </dgm:pt>
    <dgm:pt modelId="{095CDB7B-B4BB-4623-92A1-08C09EBC54DF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Composition of relations.</a:t>
          </a:r>
        </a:p>
      </dgm:t>
    </dgm:pt>
    <dgm:pt modelId="{CA47CD26-E4DA-42F3-B0EF-18FDE9A26BAB}" type="parTrans" cxnId="{726F8371-724D-4A6E-9106-4DFC65730C23}">
      <dgm:prSet/>
      <dgm:spPr/>
      <dgm:t>
        <a:bodyPr/>
        <a:lstStyle/>
        <a:p>
          <a:endParaRPr lang="en-SG"/>
        </a:p>
      </dgm:t>
    </dgm:pt>
    <dgm:pt modelId="{C73B894C-49A6-41B3-8668-569E89800287}" type="sibTrans" cxnId="{726F8371-724D-4A6E-9106-4DFC65730C23}">
      <dgm:prSet/>
      <dgm:spPr/>
      <dgm:t>
        <a:bodyPr/>
        <a:lstStyle/>
        <a:p>
          <a:endParaRPr lang="en-SG"/>
        </a:p>
      </dgm:t>
    </dgm:pt>
    <dgm:pt modelId="{712D9475-068F-4405-9567-1620A75FE948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  <a:buChar char="••"/>
          </a:pPr>
          <a:r>
            <a:rPr lang="en-US" sz="2000" dirty="0"/>
            <a:t>Congruence.</a:t>
          </a:r>
        </a:p>
      </dgm:t>
    </dgm:pt>
    <dgm:pt modelId="{22534F8D-2D34-4F08-B697-2E7F217A17FE}" type="parTrans" cxnId="{C024B95B-BBF8-43DC-AC5D-1036304C7507}">
      <dgm:prSet/>
      <dgm:spPr/>
      <dgm:t>
        <a:bodyPr/>
        <a:lstStyle/>
        <a:p>
          <a:endParaRPr lang="en-US"/>
        </a:p>
      </dgm:t>
    </dgm:pt>
    <dgm:pt modelId="{D7645D22-CFC9-440E-9929-8674AAC36F28}" type="sibTrans" cxnId="{C024B95B-BBF8-43DC-AC5D-1036304C7507}">
      <dgm:prSet/>
      <dgm:spPr/>
      <dgm:t>
        <a:bodyPr/>
        <a:lstStyle/>
        <a:p>
          <a:endParaRPr lang="en-US"/>
        </a:p>
      </dgm:t>
    </dgm:pt>
    <dgm:pt modelId="{62FB4B61-5767-4FF0-815A-90C6C013682A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  <a:buChar char="••"/>
          </a:pPr>
          <a:endParaRPr lang="en-US" sz="2000" dirty="0"/>
        </a:p>
      </dgm:t>
    </dgm:pt>
    <dgm:pt modelId="{7ECEA384-4DE2-49D8-A923-63C961018F32}" type="parTrans" cxnId="{75396BC1-616F-4C1F-9C29-21C2371A52B6}">
      <dgm:prSet/>
      <dgm:spPr/>
      <dgm:t>
        <a:bodyPr/>
        <a:lstStyle/>
        <a:p>
          <a:endParaRPr lang="en-US"/>
        </a:p>
      </dgm:t>
    </dgm:pt>
    <dgm:pt modelId="{5E1099CB-74A8-4D39-B314-FC482C81AC96}" type="sibTrans" cxnId="{75396BC1-616F-4C1F-9C29-21C2371A52B6}">
      <dgm:prSet/>
      <dgm:spPr/>
      <dgm:t>
        <a:bodyPr/>
        <a:lstStyle/>
        <a:p>
          <a:endParaRPr lang="en-US"/>
        </a:p>
      </dgm:t>
    </dgm:pt>
    <dgm:pt modelId="{F1FDFD5D-5C20-469C-9883-033A36093C53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  <a:buChar char="••"/>
          </a:pPr>
          <a:r>
            <a:rPr lang="en-US" sz="2000" dirty="0"/>
            <a:t>Dividing a set by an equivalence relation.</a:t>
          </a:r>
        </a:p>
      </dgm:t>
    </dgm:pt>
    <dgm:pt modelId="{77053A22-9909-4076-BA2F-3A9B45CC4C66}" type="parTrans" cxnId="{7D3F733A-06C4-426B-B069-B11411901CCE}">
      <dgm:prSet/>
      <dgm:spPr/>
      <dgm:t>
        <a:bodyPr/>
        <a:lstStyle/>
        <a:p>
          <a:endParaRPr lang="en-US"/>
        </a:p>
      </dgm:t>
    </dgm:pt>
    <dgm:pt modelId="{B4F2E41B-DA85-4250-BE82-C2AD464C3EA5}" type="sibTrans" cxnId="{7D3F733A-06C4-426B-B069-B11411901CCE}">
      <dgm:prSet/>
      <dgm:spPr/>
      <dgm:t>
        <a:bodyPr/>
        <a:lstStyle/>
        <a:p>
          <a:endParaRPr lang="en-US"/>
        </a:p>
      </dgm:t>
    </dgm:pt>
    <dgm:pt modelId="{C83565A4-EC91-4A17-AACF-3A682C9F591B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  <a:buChar char="••"/>
          </a:pPr>
          <a:r>
            <a:rPr lang="en-US" sz="2000" dirty="0"/>
            <a:t>Summary</a:t>
          </a:r>
        </a:p>
      </dgm:t>
    </dgm:pt>
    <dgm:pt modelId="{97228B44-7C8B-4AFE-A732-05171EB59531}" type="parTrans" cxnId="{6C58DCFE-9FCE-489F-9EB8-D53146484300}">
      <dgm:prSet/>
      <dgm:spPr/>
      <dgm:t>
        <a:bodyPr/>
        <a:lstStyle/>
        <a:p>
          <a:endParaRPr lang="en-US"/>
        </a:p>
      </dgm:t>
    </dgm:pt>
    <dgm:pt modelId="{07B46014-73BC-4CE3-A52E-F4482219EA49}" type="sibTrans" cxnId="{6C58DCFE-9FCE-489F-9EB8-D53146484300}">
      <dgm:prSet/>
      <dgm:spPr/>
      <dgm:t>
        <a:bodyPr/>
        <a:lstStyle/>
        <a:p>
          <a:endParaRPr lang="en-US"/>
        </a:p>
      </dgm:t>
    </dgm:pt>
    <dgm:pt modelId="{85DAB027-F54C-44DC-BDBE-232ED77CC6C1}" type="pres">
      <dgm:prSet presAssocID="{6F84F787-5F99-452F-AD9B-0BD6125B0C3D}" presName="linear" presStyleCnt="0">
        <dgm:presLayoutVars>
          <dgm:animLvl val="lvl"/>
          <dgm:resizeHandles val="exact"/>
        </dgm:presLayoutVars>
      </dgm:prSet>
      <dgm:spPr/>
    </dgm:pt>
    <dgm:pt modelId="{EC610065-CFB3-4CEF-BC1D-8B50BDA86689}" type="pres">
      <dgm:prSet presAssocID="{7F3EE7F4-5CF1-432E-A16A-EF1709181AEB}" presName="parentText" presStyleLbl="node1" presStyleIdx="0" presStyleCnt="3" custScaleY="59051">
        <dgm:presLayoutVars>
          <dgm:chMax val="0"/>
          <dgm:bulletEnabled val="1"/>
        </dgm:presLayoutVars>
      </dgm:prSet>
      <dgm:spPr/>
    </dgm:pt>
    <dgm:pt modelId="{48C4D8D6-E7FC-4E3C-9F84-84133BB46313}" type="pres">
      <dgm:prSet presAssocID="{7F3EE7F4-5CF1-432E-A16A-EF1709181AEB}" presName="childText" presStyleLbl="revTx" presStyleIdx="0" presStyleCnt="3" custScaleY="122310">
        <dgm:presLayoutVars>
          <dgm:bulletEnabled val="1"/>
        </dgm:presLayoutVars>
      </dgm:prSet>
      <dgm:spPr/>
    </dgm:pt>
    <dgm:pt modelId="{2309305B-C855-4771-85E1-9B59415FD537}" type="pres">
      <dgm:prSet presAssocID="{90250D92-EAF1-4F2C-B772-CC48C11D0311}" presName="parentText" presStyleLbl="node1" presStyleIdx="1" presStyleCnt="3" custScaleY="64601" custLinFactNeighborY="-34339">
        <dgm:presLayoutVars>
          <dgm:chMax val="0"/>
          <dgm:bulletEnabled val="1"/>
        </dgm:presLayoutVars>
      </dgm:prSet>
      <dgm:spPr/>
    </dgm:pt>
    <dgm:pt modelId="{A6170852-CD95-4A25-B089-D6B307265438}" type="pres">
      <dgm:prSet presAssocID="{90250D92-EAF1-4F2C-B772-CC48C11D0311}" presName="childText" presStyleLbl="revTx" presStyleIdx="1" presStyleCnt="3" custScaleY="95998" custLinFactNeighborY="-35072">
        <dgm:presLayoutVars>
          <dgm:bulletEnabled val="1"/>
        </dgm:presLayoutVars>
      </dgm:prSet>
      <dgm:spPr/>
    </dgm:pt>
    <dgm:pt modelId="{FF7806B7-21F3-44B1-B477-4D59751CB512}" type="pres">
      <dgm:prSet presAssocID="{70FF37A7-E49A-482F-A6C0-625EE7984433}" presName="parentText" presStyleLbl="node1" presStyleIdx="2" presStyleCnt="3" custScaleY="71883" custLinFactNeighborY="-6624">
        <dgm:presLayoutVars>
          <dgm:chMax val="0"/>
          <dgm:bulletEnabled val="1"/>
        </dgm:presLayoutVars>
      </dgm:prSet>
      <dgm:spPr/>
    </dgm:pt>
    <dgm:pt modelId="{1058B408-714B-469A-BBE2-D78ACDE6ACB4}" type="pres">
      <dgm:prSet presAssocID="{70FF37A7-E49A-482F-A6C0-625EE7984433}" presName="childText" presStyleLbl="revTx" presStyleIdx="2" presStyleCnt="3" custScaleY="81079" custLinFactNeighborY="-13389">
        <dgm:presLayoutVars>
          <dgm:bulletEnabled val="1"/>
        </dgm:presLayoutVars>
      </dgm:prSet>
      <dgm:spPr/>
    </dgm:pt>
  </dgm:ptLst>
  <dgm:cxnLst>
    <dgm:cxn modelId="{2136FC02-1A38-4D50-9B50-1D929A0065DF}" type="presOf" srcId="{6F84F787-5F99-452F-AD9B-0BD6125B0C3D}" destId="{85DAB027-F54C-44DC-BDBE-232ED77CC6C1}" srcOrd="0" destOrd="0" presId="urn:microsoft.com/office/officeart/2005/8/layout/vList2"/>
    <dgm:cxn modelId="{7B343603-7A45-4EC4-B26F-3F1383E3AA0E}" srcId="{7F3EE7F4-5CF1-432E-A16A-EF1709181AEB}" destId="{BD75A5CE-26A4-4C1C-ACC4-68A53CD68D11}" srcOrd="3" destOrd="0" parTransId="{09D16B95-DE44-4ED8-A49A-8EF0DA02B8AD}" sibTransId="{DE3DA445-9D39-4318-9D3C-8D218D5D48EC}"/>
    <dgm:cxn modelId="{BE55A903-595D-4A8D-9E2D-31C0043369DE}" srcId="{6F84F787-5F99-452F-AD9B-0BD6125B0C3D}" destId="{90250D92-EAF1-4F2C-B772-CC48C11D0311}" srcOrd="1" destOrd="0" parTransId="{C1AE61F7-B862-470C-A4DB-65F078287B01}" sibTransId="{AC977458-9D6E-44DC-99C5-F628B9176A90}"/>
    <dgm:cxn modelId="{74D4C603-37E2-4268-B95D-8397B3845F0D}" type="presOf" srcId="{C83565A4-EC91-4A17-AACF-3A682C9F591B}" destId="{1058B408-714B-469A-BBE2-D78ACDE6ACB4}" srcOrd="0" destOrd="4" presId="urn:microsoft.com/office/officeart/2005/8/layout/vList2"/>
    <dgm:cxn modelId="{31F10C05-64EB-4924-B8E0-6160CF825C6F}" srcId="{90250D92-EAF1-4F2C-B772-CC48C11D0311}" destId="{4F0349F7-7124-4645-B7CB-EE5C90341F93}" srcOrd="0" destOrd="0" parTransId="{0768AB17-249D-4D7B-9E2E-F1DF4E858B00}" sibTransId="{81FB1A49-7F85-4AFF-A847-F85C470A74AF}"/>
    <dgm:cxn modelId="{212FB205-CA63-4513-9593-ECC4E89B918C}" type="presOf" srcId="{BD75A5CE-26A4-4C1C-ACC4-68A53CD68D11}" destId="{48C4D8D6-E7FC-4E3C-9F84-84133BB46313}" srcOrd="0" destOrd="3" presId="urn:microsoft.com/office/officeart/2005/8/layout/vList2"/>
    <dgm:cxn modelId="{0BA40420-F508-4BB2-B20F-AD08B22EF900}" type="presOf" srcId="{BBC7589A-44B1-448C-9A60-E32345CA41D8}" destId="{1058B408-714B-469A-BBE2-D78ACDE6ACB4}" srcOrd="0" destOrd="1" presId="urn:microsoft.com/office/officeart/2005/8/layout/vList2"/>
    <dgm:cxn modelId="{ADF04E26-3543-49A5-891B-9FB1EF73CB6D}" type="presOf" srcId="{90250D92-EAF1-4F2C-B772-CC48C11D0311}" destId="{2309305B-C855-4771-85E1-9B59415FD537}" srcOrd="0" destOrd="0" presId="urn:microsoft.com/office/officeart/2005/8/layout/vList2"/>
    <dgm:cxn modelId="{F9B4CB26-CD12-4724-A3F5-6C6DB4B646C7}" type="presOf" srcId="{712D9475-068F-4405-9567-1620A75FE948}" destId="{1058B408-714B-469A-BBE2-D78ACDE6ACB4}" srcOrd="0" destOrd="2" presId="urn:microsoft.com/office/officeart/2005/8/layout/vList2"/>
    <dgm:cxn modelId="{522FAF2B-1770-4981-8A1A-7E65E908016B}" type="presOf" srcId="{F1FDFD5D-5C20-469C-9883-033A36093C53}" destId="{1058B408-714B-469A-BBE2-D78ACDE6ACB4}" srcOrd="0" destOrd="3" presId="urn:microsoft.com/office/officeart/2005/8/layout/vList2"/>
    <dgm:cxn modelId="{7D3F733A-06C4-426B-B069-B11411901CCE}" srcId="{70FF37A7-E49A-482F-A6C0-625EE7984433}" destId="{F1FDFD5D-5C20-469C-9883-033A36093C53}" srcOrd="3" destOrd="0" parTransId="{77053A22-9909-4076-BA2F-3A9B45CC4C66}" sibTransId="{B4F2E41B-DA85-4250-BE82-C2AD464C3EA5}"/>
    <dgm:cxn modelId="{3224313E-18F2-4B88-9256-F2E22589FFC6}" type="presOf" srcId="{2D8D9A42-2405-4335-884B-C3A72D7CC801}" destId="{48C4D8D6-E7FC-4E3C-9F84-84133BB46313}" srcOrd="0" destOrd="1" presId="urn:microsoft.com/office/officeart/2005/8/layout/vList2"/>
    <dgm:cxn modelId="{C024B95B-BBF8-43DC-AC5D-1036304C7507}" srcId="{70FF37A7-E49A-482F-A6C0-625EE7984433}" destId="{712D9475-068F-4405-9567-1620A75FE948}" srcOrd="2" destOrd="0" parTransId="{22534F8D-2D34-4F08-B697-2E7F217A17FE}" sibTransId="{D7645D22-CFC9-440E-9929-8674AAC36F28}"/>
    <dgm:cxn modelId="{BA1EED61-5785-4913-87C2-607BB9D65C7A}" srcId="{7F3EE7F4-5CF1-432E-A16A-EF1709181AEB}" destId="{31D8F70D-89DF-4EF2-95ED-23355DFA290D}" srcOrd="0" destOrd="0" parTransId="{4118F54B-9884-43E0-B07A-843CD0E5ADB0}" sibTransId="{D8AC031E-BB32-4D50-AFAA-EC4C772735F0}"/>
    <dgm:cxn modelId="{6CB91F42-DF72-465C-9107-0FA83B8C455D}" type="presOf" srcId="{70FF37A7-E49A-482F-A6C0-625EE7984433}" destId="{FF7806B7-21F3-44B1-B477-4D59751CB512}" srcOrd="0" destOrd="0" presId="urn:microsoft.com/office/officeart/2005/8/layout/vList2"/>
    <dgm:cxn modelId="{0EDE2646-F6A6-431E-9D9D-69FC4056895A}" srcId="{70FF37A7-E49A-482F-A6C0-625EE7984433}" destId="{71901A0C-0249-4E93-B8D6-421AC62664C2}" srcOrd="0" destOrd="0" parTransId="{8CDD7288-EF21-4B85-9CA8-978E9CDE5508}" sibTransId="{1710ED73-CD8F-4C65-AC48-5621CF7A60D0}"/>
    <dgm:cxn modelId="{70AB6647-3A78-43D4-8A43-B8D4236CF243}" type="presOf" srcId="{7F3EE7F4-5CF1-432E-A16A-EF1709181AEB}" destId="{EC610065-CFB3-4CEF-BC1D-8B50BDA86689}" srcOrd="0" destOrd="0" presId="urn:microsoft.com/office/officeart/2005/8/layout/vList2"/>
    <dgm:cxn modelId="{5AB24849-6D47-453F-8A70-B59B91DD121F}" srcId="{6F84F787-5F99-452F-AD9B-0BD6125B0C3D}" destId="{70FF37A7-E49A-482F-A6C0-625EE7984433}" srcOrd="2" destOrd="0" parTransId="{63CB4CE9-5C0E-4423-9B40-C54AA269A988}" sibTransId="{6E062385-23B7-44D0-B850-9F3F4D9A1B64}"/>
    <dgm:cxn modelId="{68CA7F6C-9466-4093-B7CD-F20C95CC9C65}" srcId="{70FF37A7-E49A-482F-A6C0-625EE7984433}" destId="{BBC7589A-44B1-448C-9A60-E32345CA41D8}" srcOrd="1" destOrd="0" parTransId="{CD1A0FDB-E5E4-4701-A60A-0CE64A1BD694}" sibTransId="{FD523608-33CF-46A5-80AB-BBF897216D6F}"/>
    <dgm:cxn modelId="{726F8371-724D-4A6E-9106-4DFC65730C23}" srcId="{7F3EE7F4-5CF1-432E-A16A-EF1709181AEB}" destId="{095CDB7B-B4BB-4623-92A1-08C09EBC54DF}" srcOrd="2" destOrd="0" parTransId="{CA47CD26-E4DA-42F3-B0EF-18FDE9A26BAB}" sibTransId="{C73B894C-49A6-41B3-8668-569E89800287}"/>
    <dgm:cxn modelId="{BA674E7E-F7A3-4076-A293-1A4DF7219686}" srcId="{7F3EE7F4-5CF1-432E-A16A-EF1709181AEB}" destId="{2D8D9A42-2405-4335-884B-C3A72D7CC801}" srcOrd="1" destOrd="0" parTransId="{7C74206E-2C73-4D28-A60F-E32A8C5F2EB6}" sibTransId="{5538DDC9-A4BB-453A-AA0B-762D8DC7EDEC}"/>
    <dgm:cxn modelId="{B238C78B-E8BC-42F7-AD62-AC8EB13D3320}" srcId="{90250D92-EAF1-4F2C-B772-CC48C11D0311}" destId="{E7354E7E-C81A-4E85-82A5-AAB1B9BDF023}" srcOrd="1" destOrd="0" parTransId="{3714DFBC-D870-4277-A7A8-1EF2708045F6}" sibTransId="{72362CD0-47C8-4D1C-BBBC-394965B03426}"/>
    <dgm:cxn modelId="{CCB3AC8D-55D6-4412-BD2B-4D4E11A79F15}" type="presOf" srcId="{62FB4B61-5767-4FF0-815A-90C6C013682A}" destId="{1058B408-714B-469A-BBE2-D78ACDE6ACB4}" srcOrd="0" destOrd="5" presId="urn:microsoft.com/office/officeart/2005/8/layout/vList2"/>
    <dgm:cxn modelId="{661B999A-FF09-4914-83EC-9752A0B6DFBA}" type="presOf" srcId="{E7354E7E-C81A-4E85-82A5-AAB1B9BDF023}" destId="{A6170852-CD95-4A25-B089-D6B307265438}" srcOrd="0" destOrd="1" presId="urn:microsoft.com/office/officeart/2005/8/layout/vList2"/>
    <dgm:cxn modelId="{A32B1BB6-92B0-4366-B170-A5AE63E07314}" type="presOf" srcId="{31D8F70D-89DF-4EF2-95ED-23355DFA290D}" destId="{48C4D8D6-E7FC-4E3C-9F84-84133BB46313}" srcOrd="0" destOrd="0" presId="urn:microsoft.com/office/officeart/2005/8/layout/vList2"/>
    <dgm:cxn modelId="{75396BC1-616F-4C1F-9C29-21C2371A52B6}" srcId="{70FF37A7-E49A-482F-A6C0-625EE7984433}" destId="{62FB4B61-5767-4FF0-815A-90C6C013682A}" srcOrd="5" destOrd="0" parTransId="{7ECEA384-4DE2-49D8-A923-63C961018F32}" sibTransId="{5E1099CB-74A8-4D39-B314-FC482C81AC96}"/>
    <dgm:cxn modelId="{AF0007C4-DDEA-4E0C-9924-8AFC19D30F0F}" srcId="{6F84F787-5F99-452F-AD9B-0BD6125B0C3D}" destId="{7F3EE7F4-5CF1-432E-A16A-EF1709181AEB}" srcOrd="0" destOrd="0" parTransId="{41F9131A-82C0-45B3-84EB-25C445DFB798}" sibTransId="{C7FB9F7D-C9D7-4F24-801C-51D68C64976A}"/>
    <dgm:cxn modelId="{26D27AC4-7C7D-4033-BAB8-8C34EF17ED60}" type="presOf" srcId="{71901A0C-0249-4E93-B8D6-421AC62664C2}" destId="{1058B408-714B-469A-BBE2-D78ACDE6ACB4}" srcOrd="0" destOrd="0" presId="urn:microsoft.com/office/officeart/2005/8/layout/vList2"/>
    <dgm:cxn modelId="{071D6BEC-1DC8-4B22-A48F-2B8EC1BB49BE}" type="presOf" srcId="{095CDB7B-B4BB-4623-92A1-08C09EBC54DF}" destId="{48C4D8D6-E7FC-4E3C-9F84-84133BB46313}" srcOrd="0" destOrd="2" presId="urn:microsoft.com/office/officeart/2005/8/layout/vList2"/>
    <dgm:cxn modelId="{6F1A20F1-9292-4C19-B26E-38E2F0663A85}" type="presOf" srcId="{4F0349F7-7124-4645-B7CB-EE5C90341F93}" destId="{A6170852-CD95-4A25-B089-D6B307265438}" srcOrd="0" destOrd="0" presId="urn:microsoft.com/office/officeart/2005/8/layout/vList2"/>
    <dgm:cxn modelId="{6C58DCFE-9FCE-489F-9EB8-D53146484300}" srcId="{70FF37A7-E49A-482F-A6C0-625EE7984433}" destId="{C83565A4-EC91-4A17-AACF-3A682C9F591B}" srcOrd="4" destOrd="0" parTransId="{97228B44-7C8B-4AFE-A732-05171EB59531}" sibTransId="{07B46014-73BC-4CE3-A52E-F4482219EA49}"/>
    <dgm:cxn modelId="{641FF6CF-18E6-4917-9E68-B3EE90E6A343}" type="presParOf" srcId="{85DAB027-F54C-44DC-BDBE-232ED77CC6C1}" destId="{EC610065-CFB3-4CEF-BC1D-8B50BDA86689}" srcOrd="0" destOrd="0" presId="urn:microsoft.com/office/officeart/2005/8/layout/vList2"/>
    <dgm:cxn modelId="{AADF9B8A-F4E3-4087-BF5A-48E4E5B75C10}" type="presParOf" srcId="{85DAB027-F54C-44DC-BDBE-232ED77CC6C1}" destId="{48C4D8D6-E7FC-4E3C-9F84-84133BB46313}" srcOrd="1" destOrd="0" presId="urn:microsoft.com/office/officeart/2005/8/layout/vList2"/>
    <dgm:cxn modelId="{FC91255D-65B1-4A4B-8EB7-9F83F5BA69DA}" type="presParOf" srcId="{85DAB027-F54C-44DC-BDBE-232ED77CC6C1}" destId="{2309305B-C855-4771-85E1-9B59415FD537}" srcOrd="2" destOrd="0" presId="urn:microsoft.com/office/officeart/2005/8/layout/vList2"/>
    <dgm:cxn modelId="{BB0C8D00-E4E0-4A9B-BB60-C9A5C011522B}" type="presParOf" srcId="{85DAB027-F54C-44DC-BDBE-232ED77CC6C1}" destId="{A6170852-CD95-4A25-B089-D6B307265438}" srcOrd="3" destOrd="0" presId="urn:microsoft.com/office/officeart/2005/8/layout/vList2"/>
    <dgm:cxn modelId="{4E8067A1-41E3-4637-85CB-17B38CE82D42}" type="presParOf" srcId="{85DAB027-F54C-44DC-BDBE-232ED77CC6C1}" destId="{FF7806B7-21F3-44B1-B477-4D59751CB512}" srcOrd="4" destOrd="0" presId="urn:microsoft.com/office/officeart/2005/8/layout/vList2"/>
    <dgm:cxn modelId="{EF54222F-E44B-4B55-A982-DF23AA7DB9B4}" type="presParOf" srcId="{85DAB027-F54C-44DC-BDBE-232ED77CC6C1}" destId="{1058B408-714B-469A-BBE2-D78ACDE6ACB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4F787-5F99-452F-AD9B-0BD6125B0C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3EE7F4-5CF1-432E-A16A-EF1709181AEB}">
      <dgm:prSet phldrT="[Text]" custT="1"/>
      <dgm:spPr/>
      <dgm:t>
        <a:bodyPr/>
        <a:lstStyle/>
        <a:p>
          <a:r>
            <a:rPr lang="en-US" sz="2400" dirty="0"/>
            <a:t>6.4 Partial Order Relations</a:t>
          </a:r>
        </a:p>
      </dgm:t>
    </dgm:pt>
    <dgm:pt modelId="{41F9131A-82C0-45B3-84EB-25C445DFB798}" type="parTrans" cxnId="{AF0007C4-DDEA-4E0C-9924-8AFC19D30F0F}">
      <dgm:prSet/>
      <dgm:spPr/>
      <dgm:t>
        <a:bodyPr/>
        <a:lstStyle/>
        <a:p>
          <a:endParaRPr lang="en-US"/>
        </a:p>
      </dgm:t>
    </dgm:pt>
    <dgm:pt modelId="{C7FB9F7D-C9D7-4F24-801C-51D68C64976A}" type="sibTrans" cxnId="{AF0007C4-DDEA-4E0C-9924-8AFC19D30F0F}">
      <dgm:prSet/>
      <dgm:spPr/>
      <dgm:t>
        <a:bodyPr/>
        <a:lstStyle/>
        <a:p>
          <a:endParaRPr lang="en-US"/>
        </a:p>
      </dgm:t>
    </dgm:pt>
    <dgm:pt modelId="{31D8F70D-89DF-4EF2-95ED-23355DFA290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err="1"/>
            <a:t>Antisymmetry</a:t>
          </a:r>
          <a:r>
            <a:rPr lang="en-US" sz="2000" dirty="0"/>
            <a:t>.</a:t>
          </a:r>
        </a:p>
      </dgm:t>
    </dgm:pt>
    <dgm:pt modelId="{D8AC031E-BB32-4D50-AFAA-EC4C772735F0}" type="sibTrans" cxnId="{BA1EED61-5785-4913-87C2-607BB9D65C7A}">
      <dgm:prSet/>
      <dgm:spPr/>
      <dgm:t>
        <a:bodyPr/>
        <a:lstStyle/>
        <a:p>
          <a:endParaRPr lang="en-US"/>
        </a:p>
      </dgm:t>
    </dgm:pt>
    <dgm:pt modelId="{4118F54B-9884-43E0-B07A-843CD0E5ADB0}" type="parTrans" cxnId="{BA1EED61-5785-4913-87C2-607BB9D65C7A}">
      <dgm:prSet/>
      <dgm:spPr/>
      <dgm:t>
        <a:bodyPr/>
        <a:lstStyle/>
        <a:p>
          <a:endParaRPr lang="en-US"/>
        </a:p>
      </dgm:t>
    </dgm:pt>
    <dgm:pt modelId="{2D8D9A42-2405-4335-884B-C3A72D7CC80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err="1"/>
            <a:t>Hasse</a:t>
          </a:r>
          <a:r>
            <a:rPr lang="en-US" sz="2000" dirty="0"/>
            <a:t> diagrams</a:t>
          </a:r>
          <a:r>
            <a:rPr lang="en-SG" sz="2000" dirty="0"/>
            <a:t>.</a:t>
          </a:r>
          <a:endParaRPr lang="en-US" sz="2000" dirty="0"/>
        </a:p>
      </dgm:t>
    </dgm:pt>
    <dgm:pt modelId="{5538DDC9-A4BB-453A-AA0B-762D8DC7EDEC}" type="sibTrans" cxnId="{BA674E7E-F7A3-4076-A293-1A4DF7219686}">
      <dgm:prSet/>
      <dgm:spPr/>
      <dgm:t>
        <a:bodyPr/>
        <a:lstStyle/>
        <a:p>
          <a:endParaRPr lang="en-US"/>
        </a:p>
      </dgm:t>
    </dgm:pt>
    <dgm:pt modelId="{7C74206E-2C73-4D28-A60F-E32A8C5F2EB6}" type="parTrans" cxnId="{BA674E7E-F7A3-4076-A293-1A4DF7219686}">
      <dgm:prSet/>
      <dgm:spPr/>
      <dgm:t>
        <a:bodyPr/>
        <a:lstStyle/>
        <a:p>
          <a:endParaRPr lang="en-US"/>
        </a:p>
      </dgm:t>
    </dgm:pt>
    <dgm:pt modelId="{BD75A5CE-26A4-4C1C-ACC4-68A53CD68D1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Comparability.</a:t>
          </a:r>
        </a:p>
      </dgm:t>
    </dgm:pt>
    <dgm:pt modelId="{DE3DA445-9D39-4318-9D3C-8D218D5D48EC}" type="sibTrans" cxnId="{7B343603-7A45-4EC4-B26F-3F1383E3AA0E}">
      <dgm:prSet/>
      <dgm:spPr/>
      <dgm:t>
        <a:bodyPr/>
        <a:lstStyle/>
        <a:p>
          <a:endParaRPr lang="en-US"/>
        </a:p>
      </dgm:t>
    </dgm:pt>
    <dgm:pt modelId="{09D16B95-DE44-4ED8-A49A-8EF0DA02B8AD}" type="parTrans" cxnId="{7B343603-7A45-4EC4-B26F-3F1383E3AA0E}">
      <dgm:prSet/>
      <dgm:spPr/>
      <dgm:t>
        <a:bodyPr/>
        <a:lstStyle/>
        <a:p>
          <a:endParaRPr lang="en-US"/>
        </a:p>
      </dgm:t>
    </dgm:pt>
    <dgm:pt modelId="{37FC3251-E4EA-4A12-8047-E3FECFC52F0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Total order relations; well ordered sets.</a:t>
          </a:r>
        </a:p>
      </dgm:t>
    </dgm:pt>
    <dgm:pt modelId="{7BC9C9D9-A27E-4B17-8B77-BD9B9237EE8D}" type="parTrans" cxnId="{FBD62112-0E89-4370-AEDA-37790760C636}">
      <dgm:prSet/>
      <dgm:spPr/>
      <dgm:t>
        <a:bodyPr/>
        <a:lstStyle/>
        <a:p>
          <a:endParaRPr lang="en-SG"/>
        </a:p>
      </dgm:t>
    </dgm:pt>
    <dgm:pt modelId="{79D5C504-D407-4D17-99F0-6FACC9B48E2C}" type="sibTrans" cxnId="{FBD62112-0E89-4370-AEDA-37790760C636}">
      <dgm:prSet/>
      <dgm:spPr/>
      <dgm:t>
        <a:bodyPr/>
        <a:lstStyle/>
        <a:p>
          <a:endParaRPr lang="en-SG"/>
        </a:p>
      </dgm:t>
    </dgm:pt>
    <dgm:pt modelId="{6496B0BC-8F29-48B7-BD72-C7066A22C7F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Maximal/minimal/largest/smallest element.</a:t>
          </a:r>
        </a:p>
      </dgm:t>
    </dgm:pt>
    <dgm:pt modelId="{ACD2B96B-54BF-4CC1-B1B8-0272DABC466D}" type="parTrans" cxnId="{ADF1D241-C913-4F97-8CDA-A99CD91C4A96}">
      <dgm:prSet/>
      <dgm:spPr/>
      <dgm:t>
        <a:bodyPr/>
        <a:lstStyle/>
        <a:p>
          <a:endParaRPr lang="en-SG"/>
        </a:p>
      </dgm:t>
    </dgm:pt>
    <dgm:pt modelId="{0F9AF06F-6E2B-451C-ABCF-B0F206C6BCD0}" type="sibTrans" cxnId="{ADF1D241-C913-4F97-8CDA-A99CD91C4A96}">
      <dgm:prSet/>
      <dgm:spPr/>
      <dgm:t>
        <a:bodyPr/>
        <a:lstStyle/>
        <a:p>
          <a:endParaRPr lang="en-SG"/>
        </a:p>
      </dgm:t>
    </dgm:pt>
    <dgm:pt modelId="{6A6BBD85-18E9-4BE9-94C4-D7819746DD2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Linearization.</a:t>
          </a:r>
        </a:p>
      </dgm:t>
    </dgm:pt>
    <dgm:pt modelId="{29D4AD14-24D4-4704-9FC1-9D8DEF018857}" type="parTrans" cxnId="{86B173A3-D5D4-47A6-934D-D5972CC77A5B}">
      <dgm:prSet/>
      <dgm:spPr/>
      <dgm:t>
        <a:bodyPr/>
        <a:lstStyle/>
        <a:p>
          <a:endParaRPr lang="en-SG"/>
        </a:p>
      </dgm:t>
    </dgm:pt>
    <dgm:pt modelId="{3275A98E-2FCE-454C-83D3-D8E88ED7BF83}" type="sibTrans" cxnId="{86B173A3-D5D4-47A6-934D-D5972CC77A5B}">
      <dgm:prSet/>
      <dgm:spPr/>
      <dgm:t>
        <a:bodyPr/>
        <a:lstStyle/>
        <a:p>
          <a:endParaRPr lang="en-SG"/>
        </a:p>
      </dgm:t>
    </dgm:pt>
    <dgm:pt modelId="{FAD668CE-27C5-4724-81D4-B59AFD893D6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Partial order relations.</a:t>
          </a:r>
        </a:p>
      </dgm:t>
    </dgm:pt>
    <dgm:pt modelId="{AB1A00AE-FE22-4385-9CDF-B5B13CA82397}" type="parTrans" cxnId="{2052E395-7349-4B10-8263-F43104EFA70B}">
      <dgm:prSet/>
      <dgm:spPr/>
      <dgm:t>
        <a:bodyPr/>
        <a:lstStyle/>
        <a:p>
          <a:endParaRPr lang="en-SG"/>
        </a:p>
      </dgm:t>
    </dgm:pt>
    <dgm:pt modelId="{D58F4731-A39E-4363-9117-85099FB85F9B}" type="sibTrans" cxnId="{2052E395-7349-4B10-8263-F43104EFA70B}">
      <dgm:prSet/>
      <dgm:spPr/>
      <dgm:t>
        <a:bodyPr/>
        <a:lstStyle/>
        <a:p>
          <a:endParaRPr lang="en-SG"/>
        </a:p>
      </dgm:t>
    </dgm:pt>
    <dgm:pt modelId="{85DAB027-F54C-44DC-BDBE-232ED77CC6C1}" type="pres">
      <dgm:prSet presAssocID="{6F84F787-5F99-452F-AD9B-0BD6125B0C3D}" presName="linear" presStyleCnt="0">
        <dgm:presLayoutVars>
          <dgm:animLvl val="lvl"/>
          <dgm:resizeHandles val="exact"/>
        </dgm:presLayoutVars>
      </dgm:prSet>
      <dgm:spPr/>
    </dgm:pt>
    <dgm:pt modelId="{EC610065-CFB3-4CEF-BC1D-8B50BDA86689}" type="pres">
      <dgm:prSet presAssocID="{7F3EE7F4-5CF1-432E-A16A-EF1709181AEB}" presName="parentText" presStyleLbl="node1" presStyleIdx="0" presStyleCnt="1" custScaleY="59051" custLinFactY="-45338" custLinFactNeighborY="-100000">
        <dgm:presLayoutVars>
          <dgm:chMax val="0"/>
          <dgm:bulletEnabled val="1"/>
        </dgm:presLayoutVars>
      </dgm:prSet>
      <dgm:spPr/>
    </dgm:pt>
    <dgm:pt modelId="{48C4D8D6-E7FC-4E3C-9F84-84133BB46313}" type="pres">
      <dgm:prSet presAssocID="{7F3EE7F4-5CF1-432E-A16A-EF1709181AEB}" presName="childText" presStyleLbl="revTx" presStyleIdx="0" presStyleCnt="1" custScaleY="118921">
        <dgm:presLayoutVars>
          <dgm:bulletEnabled val="1"/>
        </dgm:presLayoutVars>
      </dgm:prSet>
      <dgm:spPr/>
    </dgm:pt>
  </dgm:ptLst>
  <dgm:cxnLst>
    <dgm:cxn modelId="{2136FC02-1A38-4D50-9B50-1D929A0065DF}" type="presOf" srcId="{6F84F787-5F99-452F-AD9B-0BD6125B0C3D}" destId="{85DAB027-F54C-44DC-BDBE-232ED77CC6C1}" srcOrd="0" destOrd="0" presId="urn:microsoft.com/office/officeart/2005/8/layout/vList2"/>
    <dgm:cxn modelId="{7B343603-7A45-4EC4-B26F-3F1383E3AA0E}" srcId="{7F3EE7F4-5CF1-432E-A16A-EF1709181AEB}" destId="{BD75A5CE-26A4-4C1C-ACC4-68A53CD68D11}" srcOrd="3" destOrd="0" parTransId="{09D16B95-DE44-4ED8-A49A-8EF0DA02B8AD}" sibTransId="{DE3DA445-9D39-4318-9D3C-8D218D5D48EC}"/>
    <dgm:cxn modelId="{212FB205-CA63-4513-9593-ECC4E89B918C}" type="presOf" srcId="{BD75A5CE-26A4-4C1C-ACC4-68A53CD68D11}" destId="{48C4D8D6-E7FC-4E3C-9F84-84133BB46313}" srcOrd="0" destOrd="3" presId="urn:microsoft.com/office/officeart/2005/8/layout/vList2"/>
    <dgm:cxn modelId="{A0DADC0B-6DEB-4A1C-9127-6CFCF5036E21}" type="presOf" srcId="{FAD668CE-27C5-4724-81D4-B59AFD893D65}" destId="{48C4D8D6-E7FC-4E3C-9F84-84133BB46313}" srcOrd="0" destOrd="1" presId="urn:microsoft.com/office/officeart/2005/8/layout/vList2"/>
    <dgm:cxn modelId="{FBD62112-0E89-4370-AEDA-37790760C636}" srcId="{7F3EE7F4-5CF1-432E-A16A-EF1709181AEB}" destId="{37FC3251-E4EA-4A12-8047-E3FECFC52F01}" srcOrd="6" destOrd="0" parTransId="{7BC9C9D9-A27E-4B17-8B77-BD9B9237EE8D}" sibTransId="{79D5C504-D407-4D17-99F0-6FACC9B48E2C}"/>
    <dgm:cxn modelId="{04BAEF22-6A41-400B-AA6C-55760223B49E}" type="presOf" srcId="{37FC3251-E4EA-4A12-8047-E3FECFC52F01}" destId="{48C4D8D6-E7FC-4E3C-9F84-84133BB46313}" srcOrd="0" destOrd="6" presId="urn:microsoft.com/office/officeart/2005/8/layout/vList2"/>
    <dgm:cxn modelId="{3224313E-18F2-4B88-9256-F2E22589FFC6}" type="presOf" srcId="{2D8D9A42-2405-4335-884B-C3A72D7CC801}" destId="{48C4D8D6-E7FC-4E3C-9F84-84133BB46313}" srcOrd="0" destOrd="2" presId="urn:microsoft.com/office/officeart/2005/8/layout/vList2"/>
    <dgm:cxn modelId="{ADF1D241-C913-4F97-8CDA-A99CD91C4A96}" srcId="{7F3EE7F4-5CF1-432E-A16A-EF1709181AEB}" destId="{6496B0BC-8F29-48B7-BD72-C7066A22C7FA}" srcOrd="4" destOrd="0" parTransId="{ACD2B96B-54BF-4CC1-B1B8-0272DABC466D}" sibTransId="{0F9AF06F-6E2B-451C-ABCF-B0F206C6BCD0}"/>
    <dgm:cxn modelId="{BA1EED61-5785-4913-87C2-607BB9D65C7A}" srcId="{7F3EE7F4-5CF1-432E-A16A-EF1709181AEB}" destId="{31D8F70D-89DF-4EF2-95ED-23355DFA290D}" srcOrd="0" destOrd="0" parTransId="{4118F54B-9884-43E0-B07A-843CD0E5ADB0}" sibTransId="{D8AC031E-BB32-4D50-AFAA-EC4C772735F0}"/>
    <dgm:cxn modelId="{70AB6647-3A78-43D4-8A43-B8D4236CF243}" type="presOf" srcId="{7F3EE7F4-5CF1-432E-A16A-EF1709181AEB}" destId="{EC610065-CFB3-4CEF-BC1D-8B50BDA86689}" srcOrd="0" destOrd="0" presId="urn:microsoft.com/office/officeart/2005/8/layout/vList2"/>
    <dgm:cxn modelId="{D7AE8C5A-62A0-402F-A05B-BF0FD69B3FEF}" type="presOf" srcId="{6496B0BC-8F29-48B7-BD72-C7066A22C7FA}" destId="{48C4D8D6-E7FC-4E3C-9F84-84133BB46313}" srcOrd="0" destOrd="4" presId="urn:microsoft.com/office/officeart/2005/8/layout/vList2"/>
    <dgm:cxn modelId="{BA674E7E-F7A3-4076-A293-1A4DF7219686}" srcId="{7F3EE7F4-5CF1-432E-A16A-EF1709181AEB}" destId="{2D8D9A42-2405-4335-884B-C3A72D7CC801}" srcOrd="2" destOrd="0" parTransId="{7C74206E-2C73-4D28-A60F-E32A8C5F2EB6}" sibTransId="{5538DDC9-A4BB-453A-AA0B-762D8DC7EDEC}"/>
    <dgm:cxn modelId="{2052E395-7349-4B10-8263-F43104EFA70B}" srcId="{7F3EE7F4-5CF1-432E-A16A-EF1709181AEB}" destId="{FAD668CE-27C5-4724-81D4-B59AFD893D65}" srcOrd="1" destOrd="0" parTransId="{AB1A00AE-FE22-4385-9CDF-B5B13CA82397}" sibTransId="{D58F4731-A39E-4363-9117-85099FB85F9B}"/>
    <dgm:cxn modelId="{86B173A3-D5D4-47A6-934D-D5972CC77A5B}" srcId="{7F3EE7F4-5CF1-432E-A16A-EF1709181AEB}" destId="{6A6BBD85-18E9-4BE9-94C4-D7819746DD25}" srcOrd="5" destOrd="0" parTransId="{29D4AD14-24D4-4704-9FC1-9D8DEF018857}" sibTransId="{3275A98E-2FCE-454C-83D3-D8E88ED7BF83}"/>
    <dgm:cxn modelId="{84C110A5-004D-4837-81E1-A3006DBCCC66}" type="presOf" srcId="{6A6BBD85-18E9-4BE9-94C4-D7819746DD25}" destId="{48C4D8D6-E7FC-4E3C-9F84-84133BB46313}" srcOrd="0" destOrd="5" presId="urn:microsoft.com/office/officeart/2005/8/layout/vList2"/>
    <dgm:cxn modelId="{A32B1BB6-92B0-4366-B170-A5AE63E07314}" type="presOf" srcId="{31D8F70D-89DF-4EF2-95ED-23355DFA290D}" destId="{48C4D8D6-E7FC-4E3C-9F84-84133BB46313}" srcOrd="0" destOrd="0" presId="urn:microsoft.com/office/officeart/2005/8/layout/vList2"/>
    <dgm:cxn modelId="{AF0007C4-DDEA-4E0C-9924-8AFC19D30F0F}" srcId="{6F84F787-5F99-452F-AD9B-0BD6125B0C3D}" destId="{7F3EE7F4-5CF1-432E-A16A-EF1709181AEB}" srcOrd="0" destOrd="0" parTransId="{41F9131A-82C0-45B3-84EB-25C445DFB798}" sibTransId="{C7FB9F7D-C9D7-4F24-801C-51D68C64976A}"/>
    <dgm:cxn modelId="{641FF6CF-18E6-4917-9E68-B3EE90E6A343}" type="presParOf" srcId="{85DAB027-F54C-44DC-BDBE-232ED77CC6C1}" destId="{EC610065-CFB3-4CEF-BC1D-8B50BDA86689}" srcOrd="0" destOrd="0" presId="urn:microsoft.com/office/officeart/2005/8/layout/vList2"/>
    <dgm:cxn modelId="{AADF9B8A-F4E3-4087-BF5A-48E4E5B75C10}" type="presParOf" srcId="{85DAB027-F54C-44DC-BDBE-232ED77CC6C1}" destId="{48C4D8D6-E7FC-4E3C-9F84-84133BB4631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10065-CFB3-4CEF-BC1D-8B50BDA86689}">
      <dsp:nvSpPr>
        <dsp:cNvPr id="0" name=""/>
        <dsp:cNvSpPr/>
      </dsp:nvSpPr>
      <dsp:spPr>
        <a:xfrm>
          <a:off x="0" y="7607"/>
          <a:ext cx="8170568" cy="386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6.1 Relations on Sets</a:t>
          </a:r>
        </a:p>
      </dsp:txBody>
      <dsp:txXfrm>
        <a:off x="18869" y="26476"/>
        <a:ext cx="8132830" cy="348786"/>
      </dsp:txXfrm>
    </dsp:sp>
    <dsp:sp modelId="{48C4D8D6-E7FC-4E3C-9F84-84133BB46313}">
      <dsp:nvSpPr>
        <dsp:cNvPr id="0" name=""/>
        <dsp:cNvSpPr/>
      </dsp:nvSpPr>
      <dsp:spPr>
        <a:xfrm>
          <a:off x="0" y="394132"/>
          <a:ext cx="8170568" cy="1593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41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/>
            <a:t>Definition of relation; arrow diagram, inverse of a relation.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SG" sz="2000" kern="1200" dirty="0"/>
            <a:t>Relation on a set; directed graph of a relation.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/>
            <a:t>Composition of relations.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i="1" kern="1200" dirty="0"/>
            <a:t>N</a:t>
          </a:r>
          <a:r>
            <a:rPr lang="en-US" sz="2000" kern="1200" dirty="0"/>
            <a:t>-</a:t>
          </a:r>
          <a:r>
            <a:rPr lang="en-US" sz="2000" kern="1200" dirty="0" err="1"/>
            <a:t>ary</a:t>
          </a:r>
          <a:r>
            <a:rPr lang="en-US" sz="2000" kern="1200" dirty="0"/>
            <a:t> relations and relational databases.</a:t>
          </a:r>
        </a:p>
      </dsp:txBody>
      <dsp:txXfrm>
        <a:off x="0" y="394132"/>
        <a:ext cx="8170568" cy="1593487"/>
      </dsp:txXfrm>
    </dsp:sp>
    <dsp:sp modelId="{2309305B-C855-4771-85E1-9B59415FD537}">
      <dsp:nvSpPr>
        <dsp:cNvPr id="0" name=""/>
        <dsp:cNvSpPr/>
      </dsp:nvSpPr>
      <dsp:spPr>
        <a:xfrm>
          <a:off x="0" y="1751503"/>
          <a:ext cx="8170568" cy="4228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6.2 Reflexivity, Symmetry and Transitivity</a:t>
          </a:r>
        </a:p>
      </dsp:txBody>
      <dsp:txXfrm>
        <a:off x="20642" y="1772145"/>
        <a:ext cx="8129284" cy="381568"/>
      </dsp:txXfrm>
    </dsp:sp>
    <dsp:sp modelId="{A6170852-CD95-4A25-B089-D6B307265438}">
      <dsp:nvSpPr>
        <dsp:cNvPr id="0" name=""/>
        <dsp:cNvSpPr/>
      </dsp:nvSpPr>
      <dsp:spPr>
        <a:xfrm>
          <a:off x="0" y="2180904"/>
          <a:ext cx="8170568" cy="660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41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/>
            <a:t>Definitions of reflexivity, symmetry and transitivity.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/>
            <a:t>Transitive closure of a relation.</a:t>
          </a:r>
        </a:p>
      </dsp:txBody>
      <dsp:txXfrm>
        <a:off x="0" y="2180904"/>
        <a:ext cx="8170568" cy="660084"/>
      </dsp:txXfrm>
    </dsp:sp>
    <dsp:sp modelId="{FF7806B7-21F3-44B1-B477-4D59751CB512}">
      <dsp:nvSpPr>
        <dsp:cNvPr id="0" name=""/>
        <dsp:cNvSpPr/>
      </dsp:nvSpPr>
      <dsp:spPr>
        <a:xfrm>
          <a:off x="0" y="2943505"/>
          <a:ext cx="8170568" cy="4705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6.3 Equivalence Relations</a:t>
          </a:r>
        </a:p>
      </dsp:txBody>
      <dsp:txXfrm>
        <a:off x="22969" y="2966474"/>
        <a:ext cx="8124630" cy="424579"/>
      </dsp:txXfrm>
    </dsp:sp>
    <dsp:sp modelId="{1058B408-714B-469A-BBE2-D78ACDE6ACB4}">
      <dsp:nvSpPr>
        <dsp:cNvPr id="0" name=""/>
        <dsp:cNvSpPr/>
      </dsp:nvSpPr>
      <dsp:spPr>
        <a:xfrm>
          <a:off x="0" y="3453435"/>
          <a:ext cx="8170568" cy="1555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41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000" kern="1200" dirty="0"/>
            <a:t>Partition of a set; the relation induced by a partition.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000" kern="1200" dirty="0"/>
            <a:t>Equivalence relation; equivalence classes.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000" kern="1200" dirty="0"/>
            <a:t>Congruence.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000" kern="1200" dirty="0"/>
            <a:t>Dividing a set by an equivalence relation.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000" kern="1200" dirty="0"/>
            <a:t>Summary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endParaRPr lang="en-US" sz="2000" kern="1200" dirty="0"/>
        </a:p>
      </dsp:txBody>
      <dsp:txXfrm>
        <a:off x="0" y="3453435"/>
        <a:ext cx="8170568" cy="1555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10065-CFB3-4CEF-BC1D-8B50BDA86689}">
      <dsp:nvSpPr>
        <dsp:cNvPr id="0" name=""/>
        <dsp:cNvSpPr/>
      </dsp:nvSpPr>
      <dsp:spPr>
        <a:xfrm>
          <a:off x="0" y="0"/>
          <a:ext cx="8170568" cy="3979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6.4 Partial Order Relations</a:t>
          </a:r>
        </a:p>
      </dsp:txBody>
      <dsp:txXfrm>
        <a:off x="19427" y="19427"/>
        <a:ext cx="8131714" cy="359102"/>
      </dsp:txXfrm>
    </dsp:sp>
    <dsp:sp modelId="{48C4D8D6-E7FC-4E3C-9F84-84133BB46313}">
      <dsp:nvSpPr>
        <dsp:cNvPr id="0" name=""/>
        <dsp:cNvSpPr/>
      </dsp:nvSpPr>
      <dsp:spPr>
        <a:xfrm>
          <a:off x="0" y="414880"/>
          <a:ext cx="8170568" cy="2658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41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 err="1"/>
            <a:t>Antisymmetry</a:t>
          </a:r>
          <a:r>
            <a:rPr lang="en-US" sz="2000" kern="1200" dirty="0"/>
            <a:t>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/>
            <a:t>Partial order relations.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 err="1"/>
            <a:t>Hasse</a:t>
          </a:r>
          <a:r>
            <a:rPr lang="en-US" sz="2000" kern="1200" dirty="0"/>
            <a:t> diagrams</a:t>
          </a:r>
          <a:r>
            <a:rPr lang="en-SG" sz="2000" kern="1200" dirty="0"/>
            <a:t>.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/>
            <a:t>Comparability.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/>
            <a:t>Maximal/minimal/largest/smallest element.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/>
            <a:t>Linearization.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000" kern="1200" dirty="0"/>
            <a:t>Total order relations; well ordered sets.</a:t>
          </a:r>
        </a:p>
      </dsp:txBody>
      <dsp:txXfrm>
        <a:off x="0" y="414880"/>
        <a:ext cx="8170568" cy="2658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F87D3-6609-4895-8881-950251D61054}" type="datetimeFigureOut">
              <a:rPr lang="en-SG" smtClean="0"/>
              <a:t>8/9/2022</a:t>
            </a:fld>
            <a:endParaRPr lang="en-S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3638"/>
            <a:ext cx="4181475" cy="3135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67E88-3C73-4F9C-825D-426281F3743E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7906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95508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051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5239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8735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5840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05868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2852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9437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22664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2460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19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1721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3325" y="1262063"/>
            <a:ext cx="4541838" cy="3406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7971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32070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83534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28925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049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0079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51160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83165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14904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8138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29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0990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3325" y="1262063"/>
            <a:ext cx="4541838" cy="3406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24761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54605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53712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4957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6995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59607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0298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718630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6597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4306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39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9363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30204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38527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8577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782973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7947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8317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895337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75402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00031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396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49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18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75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8812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593278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074173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49655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9850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417180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50071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34386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43106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59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133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30908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87286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92874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09382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423769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549848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662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60329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67057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75535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69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3180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02679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708537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51777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440408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91950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44966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79111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269435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600288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92872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79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0774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537195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98172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839169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829421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742820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13991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57043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29438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731589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91467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89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2863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099023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90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169999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91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002175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92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53206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3638"/>
            <a:ext cx="4181475" cy="3135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67E88-3C73-4F9C-825D-426281F3743E}" type="slidenum">
              <a:rPr lang="en-SG" smtClean="0"/>
              <a:t>93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155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61355-5649-4AD8-BB9D-1A5455CEB169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4091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15D4-F39F-40C8-B815-9D5F7CC6837A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846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6C2B7-FFFB-439E-984B-574F822BDA6B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8422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3F7B6-8766-4E27-BCA9-2344E6587F41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1989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2D75A-5185-443E-9091-36C60D98FB3F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62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EAFD-9772-4422-A2F2-E906626A189E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569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143B-0144-4690-B3B4-A05CFAE8D5F2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9011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631C-D083-42BA-A20B-0E0CD2C0567E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5753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DA9C-0E2B-4787-AE52-67F6181CA98A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271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2BB6-88BE-472E-BEE6-0367B872129D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268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7B5B-5E12-41EA-81B6-3C439D1BCEB3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3312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2B41B-CFB2-456D-89C3-CA102AEB0DD4}" type="datetime1">
              <a:rPr lang="en-SG" smtClean="0"/>
              <a:t>8/9/2022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5BCA7-BE1F-44EA-8FAA-E97CADA8B770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532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9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1.png"/><Relationship Id="rId4" Type="http://schemas.openxmlformats.org/officeDocument/2006/relationships/image" Target="../media/image5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40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0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59.jpe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73.png"/><Relationship Id="rId4" Type="http://schemas.openxmlformats.org/officeDocument/2006/relationships/image" Target="../media/image58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2.jpeg"/><Relationship Id="rId20" Type="http://schemas.openxmlformats.org/officeDocument/2006/relationships/image" Target="../media/image7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61.jpe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731.png"/><Relationship Id="rId4" Type="http://schemas.openxmlformats.org/officeDocument/2006/relationships/image" Target="../media/image58.jp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58.jpg"/><Relationship Id="rId21" Type="http://schemas.openxmlformats.org/officeDocument/2006/relationships/image" Target="../media/image115.png"/><Relationship Id="rId7" Type="http://schemas.openxmlformats.org/officeDocument/2006/relationships/image" Target="../media/image8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98.png"/><Relationship Id="rId5" Type="http://schemas.openxmlformats.org/officeDocument/2006/relationships/image" Target="../media/image641.png"/><Relationship Id="rId15" Type="http://schemas.openxmlformats.org/officeDocument/2006/relationships/image" Target="../media/image109.png"/><Relationship Id="rId10" Type="http://schemas.openxmlformats.org/officeDocument/2006/relationships/image" Target="../media/image97.png"/><Relationship Id="rId19" Type="http://schemas.openxmlformats.org/officeDocument/2006/relationships/image" Target="../media/image113.png"/><Relationship Id="rId4" Type="http://schemas.openxmlformats.org/officeDocument/2006/relationships/image" Target="../media/image59.jpeg"/><Relationship Id="rId9" Type="http://schemas.openxmlformats.org/officeDocument/2006/relationships/image" Target="../media/image60.jpe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99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119.png"/><Relationship Id="rId9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8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0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3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7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10" Type="http://schemas.openxmlformats.org/officeDocument/2006/relationships/image" Target="../media/image155.png"/><Relationship Id="rId4" Type="http://schemas.openxmlformats.org/officeDocument/2006/relationships/image" Target="../media/image148.png"/><Relationship Id="rId9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3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6.png"/><Relationship Id="rId5" Type="http://schemas.openxmlformats.org/officeDocument/2006/relationships/image" Target="../media/image166.png"/><Relationship Id="rId10" Type="http://schemas.openxmlformats.org/officeDocument/2006/relationships/image" Target="../media/image103.png"/><Relationship Id="rId4" Type="http://schemas.openxmlformats.org/officeDocument/2006/relationships/image" Target="../media/image165.png"/><Relationship Id="rId9" Type="http://schemas.openxmlformats.org/officeDocument/2006/relationships/image" Target="../media/image1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8" Type="http://schemas.openxmlformats.org/officeDocument/2006/relationships/image" Target="../media/image86.png"/><Relationship Id="rId3" Type="http://schemas.openxmlformats.org/officeDocument/2006/relationships/image" Target="../media/image58.jpg"/><Relationship Id="rId21" Type="http://schemas.openxmlformats.org/officeDocument/2006/relationships/image" Target="../media/image193.png"/><Relationship Id="rId17" Type="http://schemas.openxmlformats.org/officeDocument/2006/relationships/image" Target="../media/image103.jpeg"/><Relationship Id="rId25" Type="http://schemas.openxmlformats.org/officeDocument/2006/relationships/image" Target="../media/image19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96.png"/><Relationship Id="rId6" Type="http://schemas.openxmlformats.org/officeDocument/2006/relationships/image" Target="../media/image84.png"/><Relationship Id="rId11" Type="http://schemas.openxmlformats.org/officeDocument/2006/relationships/image" Target="../media/image183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28" Type="http://schemas.openxmlformats.org/officeDocument/2006/relationships/image" Target="../media/image200.png"/><Relationship Id="rId5" Type="http://schemas.openxmlformats.org/officeDocument/2006/relationships/image" Target="../media/image83.png"/><Relationship Id="rId19" Type="http://schemas.openxmlformats.org/officeDocument/2006/relationships/image" Target="../media/image191.png"/><Relationship Id="rId10" Type="http://schemas.openxmlformats.org/officeDocument/2006/relationships/image" Target="../media/image88.png"/><Relationship Id="rId4" Type="http://schemas.openxmlformats.org/officeDocument/2006/relationships/image" Target="../media/image102.jpe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9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8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104.jpeg"/><Relationship Id="rId9" Type="http://schemas.openxmlformats.org/officeDocument/2006/relationships/image" Target="../media/image2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840.png"/><Relationship Id="rId4" Type="http://schemas.openxmlformats.org/officeDocument/2006/relationships/image" Target="../media/image9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3.png"/><Relationship Id="rId4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4" Type="http://schemas.openxmlformats.org/officeDocument/2006/relationships/image" Target="../media/image10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2130.png"/><Relationship Id="rId7" Type="http://schemas.openxmlformats.org/officeDocument/2006/relationships/image" Target="../media/image10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0.png"/><Relationship Id="rId5" Type="http://schemas.openxmlformats.org/officeDocument/2006/relationships/image" Target="../media/image2140.png"/><Relationship Id="rId4" Type="http://schemas.openxmlformats.org/officeDocument/2006/relationships/image" Target="../media/image1050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27.png"/><Relationship Id="rId3" Type="http://schemas.openxmlformats.org/officeDocument/2006/relationships/image" Target="../media/image219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191.png"/><Relationship Id="rId9" Type="http://schemas.openxmlformats.org/officeDocument/2006/relationships/image" Target="../media/image2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2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8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7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3" Type="http://schemas.openxmlformats.org/officeDocument/2006/relationships/image" Target="../media/image255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91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4" Type="http://schemas.openxmlformats.org/officeDocument/2006/relationships/image" Target="../media/image175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0.png"/><Relationship Id="rId18" Type="http://schemas.openxmlformats.org/officeDocument/2006/relationships/image" Target="../media/image300.png"/><Relationship Id="rId26" Type="http://schemas.openxmlformats.org/officeDocument/2006/relationships/image" Target="../media/image308.png"/><Relationship Id="rId21" Type="http://schemas.openxmlformats.org/officeDocument/2006/relationships/image" Target="../media/image303.png"/><Relationship Id="rId34" Type="http://schemas.openxmlformats.org/officeDocument/2006/relationships/image" Target="../media/image316.png"/><Relationship Id="rId7" Type="http://schemas.openxmlformats.org/officeDocument/2006/relationships/image" Target="../media/image246.png"/><Relationship Id="rId12" Type="http://schemas.openxmlformats.org/officeDocument/2006/relationships/image" Target="../media/image226.png"/><Relationship Id="rId17" Type="http://schemas.openxmlformats.org/officeDocument/2006/relationships/image" Target="../media/image299.png"/><Relationship Id="rId25" Type="http://schemas.openxmlformats.org/officeDocument/2006/relationships/image" Target="../media/image307.png"/><Relationship Id="rId33" Type="http://schemas.openxmlformats.org/officeDocument/2006/relationships/image" Target="../media/image315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24" Type="http://schemas.openxmlformats.org/officeDocument/2006/relationships/image" Target="../media/image306.png"/><Relationship Id="rId32" Type="http://schemas.openxmlformats.org/officeDocument/2006/relationships/image" Target="../media/image314.png"/><Relationship Id="rId37" Type="http://schemas.openxmlformats.org/officeDocument/2006/relationships/image" Target="../media/image319.png"/><Relationship Id="rId5" Type="http://schemas.openxmlformats.org/officeDocument/2006/relationships/image" Target="../media/image244.png"/><Relationship Id="rId15" Type="http://schemas.openxmlformats.org/officeDocument/2006/relationships/image" Target="../media/image297.png"/><Relationship Id="rId23" Type="http://schemas.openxmlformats.org/officeDocument/2006/relationships/image" Target="../media/image305.png"/><Relationship Id="rId28" Type="http://schemas.openxmlformats.org/officeDocument/2006/relationships/image" Target="../media/image310.png"/><Relationship Id="rId36" Type="http://schemas.openxmlformats.org/officeDocument/2006/relationships/image" Target="../media/image318.png"/><Relationship Id="rId10" Type="http://schemas.openxmlformats.org/officeDocument/2006/relationships/image" Target="../media/image249.png"/><Relationship Id="rId19" Type="http://schemas.openxmlformats.org/officeDocument/2006/relationships/image" Target="../media/image301.png"/><Relationship Id="rId31" Type="http://schemas.openxmlformats.org/officeDocument/2006/relationships/image" Target="../media/image313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96.png"/><Relationship Id="rId22" Type="http://schemas.openxmlformats.org/officeDocument/2006/relationships/image" Target="../media/image304.png"/><Relationship Id="rId27" Type="http://schemas.openxmlformats.org/officeDocument/2006/relationships/image" Target="../media/image309.png"/><Relationship Id="rId30" Type="http://schemas.openxmlformats.org/officeDocument/2006/relationships/image" Target="../media/image312.png"/><Relationship Id="rId35" Type="http://schemas.openxmlformats.org/officeDocument/2006/relationships/image" Target="../media/image317.png"/><Relationship Id="rId8" Type="http://schemas.openxmlformats.org/officeDocument/2006/relationships/image" Target="../media/image247.png"/><Relationship Id="rId3" Type="http://schemas.openxmlformats.org/officeDocument/2006/relationships/image" Target="../media/image22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0.png"/><Relationship Id="rId18" Type="http://schemas.openxmlformats.org/officeDocument/2006/relationships/image" Target="../media/image300.png"/><Relationship Id="rId26" Type="http://schemas.openxmlformats.org/officeDocument/2006/relationships/image" Target="../media/image308.png"/><Relationship Id="rId3" Type="http://schemas.openxmlformats.org/officeDocument/2006/relationships/image" Target="../media/image2260.png"/><Relationship Id="rId21" Type="http://schemas.openxmlformats.org/officeDocument/2006/relationships/image" Target="../media/image303.png"/><Relationship Id="rId34" Type="http://schemas.openxmlformats.org/officeDocument/2006/relationships/image" Target="../media/image316.png"/><Relationship Id="rId7" Type="http://schemas.openxmlformats.org/officeDocument/2006/relationships/image" Target="../media/image246.png"/><Relationship Id="rId17" Type="http://schemas.openxmlformats.org/officeDocument/2006/relationships/image" Target="../media/image299.png"/><Relationship Id="rId25" Type="http://schemas.openxmlformats.org/officeDocument/2006/relationships/image" Target="../media/image307.png"/><Relationship Id="rId33" Type="http://schemas.openxmlformats.org/officeDocument/2006/relationships/image" Target="../media/image315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24" Type="http://schemas.openxmlformats.org/officeDocument/2006/relationships/image" Target="../media/image306.png"/><Relationship Id="rId32" Type="http://schemas.openxmlformats.org/officeDocument/2006/relationships/image" Target="../media/image314.png"/><Relationship Id="rId37" Type="http://schemas.openxmlformats.org/officeDocument/2006/relationships/image" Target="../media/image319.png"/><Relationship Id="rId5" Type="http://schemas.openxmlformats.org/officeDocument/2006/relationships/image" Target="../media/image244.png"/><Relationship Id="rId15" Type="http://schemas.openxmlformats.org/officeDocument/2006/relationships/image" Target="../media/image297.png"/><Relationship Id="rId23" Type="http://schemas.openxmlformats.org/officeDocument/2006/relationships/image" Target="../media/image305.png"/><Relationship Id="rId28" Type="http://schemas.openxmlformats.org/officeDocument/2006/relationships/image" Target="../media/image310.png"/><Relationship Id="rId36" Type="http://schemas.openxmlformats.org/officeDocument/2006/relationships/image" Target="../media/image318.png"/><Relationship Id="rId10" Type="http://schemas.openxmlformats.org/officeDocument/2006/relationships/image" Target="../media/image249.png"/><Relationship Id="rId19" Type="http://schemas.openxmlformats.org/officeDocument/2006/relationships/image" Target="../media/image301.png"/><Relationship Id="rId31" Type="http://schemas.openxmlformats.org/officeDocument/2006/relationships/image" Target="../media/image313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96.png"/><Relationship Id="rId22" Type="http://schemas.openxmlformats.org/officeDocument/2006/relationships/image" Target="../media/image304.png"/><Relationship Id="rId27" Type="http://schemas.openxmlformats.org/officeDocument/2006/relationships/image" Target="../media/image309.png"/><Relationship Id="rId30" Type="http://schemas.openxmlformats.org/officeDocument/2006/relationships/image" Target="../media/image312.png"/><Relationship Id="rId35" Type="http://schemas.openxmlformats.org/officeDocument/2006/relationships/image" Target="../media/image317.png"/><Relationship Id="rId8" Type="http://schemas.openxmlformats.org/officeDocument/2006/relationships/image" Target="../media/image2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26" Type="http://schemas.openxmlformats.org/officeDocument/2006/relationships/image" Target="../media/image352.png"/><Relationship Id="rId21" Type="http://schemas.openxmlformats.org/officeDocument/2006/relationships/image" Target="../media/image347.png"/><Relationship Id="rId34" Type="http://schemas.openxmlformats.org/officeDocument/2006/relationships/image" Target="../media/image360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9.png"/><Relationship Id="rId38" Type="http://schemas.openxmlformats.org/officeDocument/2006/relationships/image" Target="../media/image364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24" Type="http://schemas.openxmlformats.org/officeDocument/2006/relationships/image" Target="../media/image350.png"/><Relationship Id="rId32" Type="http://schemas.openxmlformats.org/officeDocument/2006/relationships/image" Target="../media/image358.png"/><Relationship Id="rId37" Type="http://schemas.openxmlformats.org/officeDocument/2006/relationships/image" Target="../media/image363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36" Type="http://schemas.openxmlformats.org/officeDocument/2006/relationships/image" Target="../media/image362.png"/><Relationship Id="rId10" Type="http://schemas.openxmlformats.org/officeDocument/2006/relationships/image" Target="../media/image336.png"/><Relationship Id="rId19" Type="http://schemas.openxmlformats.org/officeDocument/2006/relationships/image" Target="../media/image345.png"/><Relationship Id="rId31" Type="http://schemas.openxmlformats.org/officeDocument/2006/relationships/image" Target="../media/image357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56.png"/><Relationship Id="rId35" Type="http://schemas.openxmlformats.org/officeDocument/2006/relationships/image" Target="../media/image361.png"/><Relationship Id="rId8" Type="http://schemas.openxmlformats.org/officeDocument/2006/relationships/image" Target="../media/image334.png"/><Relationship Id="rId3" Type="http://schemas.openxmlformats.org/officeDocument/2006/relationships/image" Target="../media/image3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89400"/>
            <a:ext cx="6858000" cy="902325"/>
          </a:xfrm>
        </p:spPr>
        <p:txBody>
          <a:bodyPr>
            <a:normAutofit/>
          </a:bodyPr>
          <a:lstStyle/>
          <a:p>
            <a:r>
              <a:rPr lang="en-SG" sz="3300" dirty="0"/>
              <a:t>Aaron Tan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85733"/>
            <a:ext cx="9144000" cy="2769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</a:t>
            </a:fld>
            <a:endParaRPr lang="en-SG" dirty="0"/>
          </a:p>
        </p:txBody>
      </p:sp>
      <p:sp>
        <p:nvSpPr>
          <p:cNvPr id="19" name="Oval 18"/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/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F3DEE4-D47F-41A8-830B-40171BDE6D3B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FD1D31-A798-450A-AF2B-825B4A75C0B0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5CA3BF-DE8E-4E50-8B60-67BB01046A3F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141112-EA70-497A-83D0-16A50956CD34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19F8C20-B1F9-4792-BC46-C2E9B6C3B534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Rounded Rectangle 22"/>
          <p:cNvSpPr/>
          <p:nvPr/>
        </p:nvSpPr>
        <p:spPr>
          <a:xfrm>
            <a:off x="644577" y="2152650"/>
            <a:ext cx="7809875" cy="1152682"/>
          </a:xfrm>
          <a:prstGeom prst="roundRect">
            <a:avLst/>
          </a:prstGeom>
          <a:solidFill>
            <a:srgbClr val="0033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F4BB1FB-ECB8-4C34-A686-8EAEC97F385B}"/>
              </a:ext>
            </a:extLst>
          </p:cNvPr>
          <p:cNvSpPr txBox="1">
            <a:spLocks/>
          </p:cNvSpPr>
          <p:nvPr/>
        </p:nvSpPr>
        <p:spPr>
          <a:xfrm>
            <a:off x="948179" y="2415055"/>
            <a:ext cx="7247642" cy="6278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dirty="0">
                <a:solidFill>
                  <a:schemeClr val="bg1"/>
                </a:solidFill>
                <a:latin typeface="+mn-lt"/>
              </a:rPr>
              <a:t>Lecture 6: Relations</a:t>
            </a:r>
          </a:p>
        </p:txBody>
      </p:sp>
      <p:sp>
        <p:nvSpPr>
          <p:cNvPr id="28" name="Oval 27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C14194-5435-4E7F-BDF8-7AF737774075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750782-5442-48E7-A0AA-449B74A2841E}"/>
              </a:ext>
            </a:extLst>
          </p:cNvPr>
          <p:cNvSpPr txBox="1"/>
          <p:nvPr/>
        </p:nvSpPr>
        <p:spPr>
          <a:xfrm>
            <a:off x="101700" y="6362437"/>
            <a:ext cx="24080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AY2022/23 Semester 1</a:t>
            </a:r>
            <a:endParaRPr lang="en-S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52CFD-C42F-492F-8985-F23A03B45758}"/>
              </a:ext>
            </a:extLst>
          </p:cNvPr>
          <p:cNvSpPr txBox="1"/>
          <p:nvPr/>
        </p:nvSpPr>
        <p:spPr>
          <a:xfrm>
            <a:off x="2592658" y="6105031"/>
            <a:ext cx="395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the contents here is taken from Dr Wong Tin Lok’s lecture notes. </a:t>
            </a:r>
            <a:endParaRPr lang="en-SG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EADBF43-2B58-4EC2-A1EF-C224637E6557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EC98BD-5E98-49C0-9859-E1E883F72BE0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FA5511-BF15-4577-9AED-D559B101D37B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E867D9-8F5A-4B4C-960C-3933AE50D484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75F012-0E74-42C9-B1AF-A8A0FB4AFD5A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B9E2610-5385-48BB-B319-577CD28F63F9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2CB441D-3670-4DF6-841B-D62C83BDD3B7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9516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61022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10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4356" y="833574"/>
                <a:ext cx="829074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r>
                  <a:rPr 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#5:</a:t>
                </a:r>
                <a:r>
                  <a:rPr lang="en-US" sz="2800" dirty="0"/>
                  <a:t> Define a relation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 as follows:</a:t>
                </a:r>
              </a:p>
              <a:p>
                <a:pPr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r>
                  <a:rPr lang="en-US" sz="2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SG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SG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𝑥𝑅𝑦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is even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. </a:t>
                </a:r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6" y="833574"/>
                <a:ext cx="8290746" cy="954107"/>
              </a:xfrm>
              <a:prstGeom prst="rect">
                <a:avLst/>
              </a:prstGeom>
              <a:blipFill>
                <a:blip r:embed="rId3"/>
                <a:stretch>
                  <a:fillRect l="-1471" t="-6410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24356" y="1787681"/>
                <a:ext cx="8290746" cy="27392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0850" algn="l"/>
                    <a:tab pos="1371600" algn="l"/>
                    <a:tab pos="1547813" algn="l"/>
                  </a:tabLst>
                  <a:defRPr/>
                </a:pPr>
                <a:r>
                  <a:rPr lang="en-US" sz="2400" b="1" dirty="0"/>
                  <a:t>a.</a:t>
                </a:r>
                <a:r>
                  <a:rPr lang="en-US" sz="2400" dirty="0"/>
                  <a:t>	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?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400" dirty="0"/>
                  <a:t>?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(–3)</m:t>
                    </m:r>
                  </m:oMath>
                </a14:m>
                <a:r>
                  <a:rPr lang="en-US" sz="2400" dirty="0"/>
                  <a:t>?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tabLst>
                    <a:tab pos="450850" algn="l"/>
                    <a:tab pos="1371600" algn="l"/>
                    <a:tab pos="1547813" algn="l"/>
                  </a:tabLst>
                  <a:defRPr/>
                </a:pPr>
                <a:endParaRPr lang="en-SG" sz="2000" dirty="0"/>
              </a:p>
              <a:p>
                <a:pPr>
                  <a:tabLst>
                    <a:tab pos="450850" algn="l"/>
                    <a:tab pos="1371600" algn="l"/>
                    <a:tab pos="1547813" algn="l"/>
                  </a:tabLst>
                  <a:defRPr/>
                </a:pPr>
                <a:endParaRPr lang="en-US" sz="2000" dirty="0"/>
              </a:p>
              <a:p>
                <a:pPr>
                  <a:tabLst>
                    <a:tab pos="450850" algn="l"/>
                    <a:tab pos="1371600" algn="l"/>
                    <a:tab pos="1547813" algn="l"/>
                  </a:tabLst>
                  <a:defRPr/>
                </a:pPr>
                <a:r>
                  <a:rPr lang="en-US" sz="2400" b="1" dirty="0"/>
                  <a:t>b.</a:t>
                </a:r>
                <a:r>
                  <a:rPr lang="en-US" sz="2400" dirty="0"/>
                  <a:t>	List five integers that are related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to 1.</a:t>
                </a:r>
              </a:p>
              <a:p>
                <a:pPr>
                  <a:tabLst>
                    <a:tab pos="450850" algn="l"/>
                    <a:tab pos="1371600" algn="l"/>
                    <a:tab pos="1547813" algn="l"/>
                  </a:tabLst>
                  <a:defRPr/>
                </a:pPr>
                <a:endParaRPr lang="en-SG" sz="2000" dirty="0"/>
              </a:p>
              <a:p>
                <a:pPr>
                  <a:tabLst>
                    <a:tab pos="450850" algn="l"/>
                    <a:tab pos="1371600" algn="l"/>
                    <a:tab pos="1547813" algn="l"/>
                  </a:tabLst>
                  <a:defRPr/>
                </a:pPr>
                <a:endParaRPr lang="en-SG" sz="2000" dirty="0"/>
              </a:p>
              <a:p>
                <a:pPr>
                  <a:tabLst>
                    <a:tab pos="450850" algn="l"/>
                    <a:tab pos="1371600" algn="l"/>
                    <a:tab pos="1547813" algn="l"/>
                  </a:tabLst>
                  <a:defRPr/>
                </a:pPr>
                <a:endParaRPr lang="en-US" sz="2000" dirty="0"/>
              </a:p>
              <a:p>
                <a:pPr>
                  <a:tabLst>
                    <a:tab pos="450850" algn="l"/>
                    <a:tab pos="1371600" algn="l"/>
                    <a:tab pos="1547813" algn="l"/>
                  </a:tabLst>
                  <a:defRPr/>
                </a:pPr>
                <a:r>
                  <a:rPr lang="en-US" sz="2400" b="1" dirty="0"/>
                  <a:t>c. 	</a:t>
                </a:r>
                <a:r>
                  <a:rPr lang="en-US" sz="2400" dirty="0"/>
                  <a:t>Prove that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is any odd integer, then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6" y="1787681"/>
                <a:ext cx="8290746" cy="2739211"/>
              </a:xfrm>
              <a:prstGeom prst="rect">
                <a:avLst/>
              </a:prstGeom>
              <a:blipFill>
                <a:blip r:embed="rId4"/>
                <a:stretch>
                  <a:fillRect l="-1103" t="-1778" b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934983" y="2181405"/>
            <a:ext cx="8550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Yes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787E4-F5C4-4A45-8013-A0F41C9F56FA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8A913AD-D62E-4EA1-95DA-AC89733C38CD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B65CCA-BE00-454C-92F8-ECC605454740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90B665-D8EF-415D-94AB-7703B9E7A7F7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7A198F-8BD0-41F6-B350-2BBA0D182474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A7DF51C-B990-4E2B-B2E3-7523B3EE4B6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A98B3-C10B-4B6D-B0CE-2D91A0FA8D0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8B55D0-B84E-4686-A6BD-47776C13ADF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31DE92B-C2FC-4730-A310-315E6C5DF5AC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8DA97C-6A20-44AF-B443-D3A559C6CFCF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C470BD3-D1D9-4687-8CCA-B89B1CAE530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EE0BFE5-F493-497B-BB5F-740C5B00734B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AC716B-1A5A-441E-A328-88B4F7379003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38521A4-3606-4CE9-B6C5-B58D29A0537C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05A501-0B3E-4145-9321-01D74B0CC55E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EECB6D-9630-4108-8281-F3ACEE268ACD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356193D-A711-4822-96E5-899C8325BB36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464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61022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Arrow Diagram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11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4356" y="881947"/>
                <a:ext cx="8443126" cy="2062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r>
                  <a:rPr lang="en-US" sz="2800" dirty="0"/>
                  <a:t>A relation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from set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to set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can be depicted as an </a:t>
                </a:r>
                <a:r>
                  <a:rPr lang="en-US" sz="2800" dirty="0">
                    <a:solidFill>
                      <a:srgbClr val="0000FF"/>
                    </a:solidFill>
                  </a:rPr>
                  <a:t>arrow diagram</a:t>
                </a:r>
                <a:r>
                  <a:rPr lang="en-US" sz="2800" dirty="0"/>
                  <a:t>:</a:t>
                </a:r>
              </a:p>
              <a:p>
                <a:pPr marL="514350" indent="-393700">
                  <a:buFont typeface="+mj-lt"/>
                  <a:buAutoNum type="arabicPeriod"/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r>
                  <a:rPr lang="en-US" sz="2400" dirty="0"/>
                  <a:t>Represent the elements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as points in one region and the elements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as points in another region.</a:t>
                </a:r>
              </a:p>
              <a:p>
                <a:pPr marL="514350" indent="-393700">
                  <a:buFont typeface="+mj-lt"/>
                  <a:buAutoNum type="arabicPeriod"/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r>
                      <a:rPr lang="en-SG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draw an arrow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𝑥𝑅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6" y="881947"/>
                <a:ext cx="8443126" cy="2062103"/>
              </a:xfrm>
              <a:prstGeom prst="rect">
                <a:avLst/>
              </a:prstGeom>
              <a:blipFill>
                <a:blip r:embed="rId3"/>
                <a:stretch>
                  <a:fillRect l="-1444" t="-2959" b="-5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98A913AD-D62E-4EA1-95DA-AC89733C38CD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B65CCA-BE00-454C-92F8-ECC605454740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90B665-D8EF-415D-94AB-7703B9E7A7F7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7A198F-8BD0-41F6-B350-2BBA0D182474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A7DF51C-B990-4E2B-B2E3-7523B3EE4B6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7A98B3-C10B-4B6D-B0CE-2D91A0FA8D0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8B55D0-B84E-4686-A6BD-47776C13ADF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31DE92B-C2FC-4730-A310-315E6C5DF5AC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83473" y="3037636"/>
                <a:ext cx="7724891" cy="17235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#6:</a:t>
                </a:r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={1,2,3}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3,5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Define relations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as follows: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  <a:tabLst>
                    <a:tab pos="1828800" algn="l"/>
                  </a:tabLs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1828800" algn="l"/>
                  </a:tabLst>
                </a:pPr>
                <a:r>
                  <a:rPr lang="en-US" sz="2400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(2,1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,(2,5)}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73" y="3037636"/>
                <a:ext cx="7724891" cy="1723549"/>
              </a:xfrm>
              <a:prstGeom prst="rect">
                <a:avLst/>
              </a:prstGeom>
              <a:blipFill>
                <a:blip r:embed="rId4"/>
                <a:stretch>
                  <a:fillRect l="-1184" t="-2827" b="-70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7"/>
          <a:stretch/>
        </p:blipFill>
        <p:spPr bwMode="auto">
          <a:xfrm>
            <a:off x="1140741" y="4766929"/>
            <a:ext cx="6657975" cy="180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Oval 42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4C901D-CFA5-472A-B0C9-9D06D3B18E7A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D75BB0-26FC-4BA5-BB3D-B2103F4EE421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C1FAED-06E7-47D5-AAFA-AAF63CCF54DA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D347-416C-4664-8AA5-64A2FF04F423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3665F2-4031-4CBF-964A-4E37B5C71B78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301B7A-504F-4D17-871C-FCB2374C841A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A60BD92-E034-4352-B901-922F183E6DFE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D374FD-EB2C-4366-B7A4-A085619027B2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1655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Inverse of a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12</a:t>
            </a:fld>
            <a:endParaRPr lang="en-S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91E01-B64E-44AE-9F22-A227AAF29674}"/>
              </a:ext>
            </a:extLst>
          </p:cNvPr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6.1.2 The Inverse of a Relation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8525" y="1499395"/>
                <a:ext cx="8290746" cy="1421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is a relation from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800" dirty="0"/>
                  <a:t>, then a 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2800" baseline="30000" dirty="0"/>
                  <a:t> </a:t>
                </a:r>
                <a:r>
                  <a:rPr lang="en-US" alt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 can be defined by interchanging the elements of all the ordered pairs of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.</a:t>
                </a:r>
                <a:endParaRPr lang="en-SG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25" y="1499395"/>
                <a:ext cx="8290746" cy="1421864"/>
              </a:xfrm>
              <a:prstGeom prst="rect">
                <a:avLst/>
              </a:prstGeom>
              <a:blipFill>
                <a:blip r:embed="rId3"/>
                <a:stretch>
                  <a:fillRect l="-1471" t="-4292" r="-2132" b="-90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78525" y="4871747"/>
            <a:ext cx="829074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This definition can be written operationally as follows:</a:t>
            </a:r>
            <a:endParaRPr lang="en-SG" sz="2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E3B842-4035-4E06-9CE1-FB9776D8F94B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14422F-2177-4F58-8185-13E2DE356205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A83775-3DA0-47D2-8B95-EA801EBFF47A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2978B5F-CBF6-428D-A499-22C0132CF8E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F25F7B6-87B8-4C2F-B9EE-3B7D4E481C7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5C1F81A-50AF-4F99-B485-B2D583F81E1A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445BFD5-AAE5-462E-B196-E2065A07574C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010B32-A5A7-4888-81E8-1F243918A578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36995" y="2956751"/>
            <a:ext cx="7932276" cy="1760345"/>
            <a:chOff x="993228" y="4598517"/>
            <a:chExt cx="7932276" cy="1760345"/>
          </a:xfrm>
        </p:grpSpPr>
        <p:sp>
          <p:nvSpPr>
            <p:cNvPr id="29" name="Rectangle 28"/>
            <p:cNvSpPr/>
            <p:nvPr/>
          </p:nvSpPr>
          <p:spPr>
            <a:xfrm>
              <a:off x="993228" y="4598519"/>
              <a:ext cx="7932276" cy="176034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09375" y="45985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Inverse of a Relation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162768" y="5106921"/>
                  <a:ext cx="7469211" cy="118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 be a relation from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to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200" dirty="0"/>
                    <a:t>. Define the </a:t>
                  </a:r>
                  <a:r>
                    <a:rPr lang="en-US" sz="2200" b="1" dirty="0"/>
                    <a:t>inverse relation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sz="2200" dirty="0"/>
                    <a:t> from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200" dirty="0"/>
                    <a:t> to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as follows:</a:t>
                  </a:r>
                </a:p>
                <a:p>
                  <a:pPr>
                    <a:spcAft>
                      <a:spcPts val="600"/>
                    </a:spcAft>
                    <a:tabLst>
                      <a:tab pos="1379538" algn="l"/>
                    </a:tabLst>
                  </a:pPr>
                  <a:r>
                    <a:rPr lang="en-US" sz="2200" dirty="0"/>
                    <a:t>	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768" y="5106921"/>
                  <a:ext cx="7469211" cy="1184940"/>
                </a:xfrm>
                <a:prstGeom prst="rect">
                  <a:avLst/>
                </a:prstGeom>
                <a:blipFill>
                  <a:blip r:embed="rId4"/>
                  <a:stretch>
                    <a:fillRect l="-1061" t="-3077" b="-564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36567" y="5490084"/>
                <a:ext cx="6174661" cy="509178"/>
              </a:xfrm>
              <a:prstGeom prst="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67" y="5490084"/>
                <a:ext cx="6174661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C458B45-40E3-43AE-A050-0E7F73BF97AF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9F7440-CD4A-4DE1-AA4E-0C36E4DA63EB}"/>
              </a:ext>
            </a:extLst>
          </p:cNvPr>
          <p:cNvSpPr/>
          <p:nvPr/>
        </p:nvSpPr>
        <p:spPr>
          <a:xfrm>
            <a:off x="1120568" y="4317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722CF4-61C3-40A6-B405-31951876504F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2726D7B-E313-47DA-9E78-E8125C31F80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EF53952-54F3-4B0C-97F3-3AF45018C7E8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B6B6E6-DD68-42F9-A138-8035433DA117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D80695-7222-45F7-AEE8-6A181C8697C0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3B93FD1-9FE4-4BC1-B3DB-71970B0C93AF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EBE7E76-A56D-434F-9E91-4AEB931D383E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12158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 The Inverse of a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13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24356" y="1375528"/>
                <a:ext cx="8290746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r>
                  <a:rPr 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#7:</a:t>
                </a:r>
                <a:r>
                  <a:rPr lang="en-US" sz="2800" dirty="0"/>
                  <a:t> Let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={2, 3, 4}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={2, 6, 8} </m:t>
                    </m:r>
                  </m:oMath>
                </a14:m>
                <a:r>
                  <a:rPr lang="en-US" sz="2800" dirty="0"/>
                  <a:t>and let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be the “divides” relation from </a:t>
                </a:r>
                <a:r>
                  <a:rPr lang="en-US" sz="2800" i="1" dirty="0"/>
                  <a:t>A</a:t>
                </a:r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𝑥𝑅𝑦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6" y="1375528"/>
                <a:ext cx="8290746" cy="1384995"/>
              </a:xfrm>
              <a:prstGeom prst="rect">
                <a:avLst/>
              </a:prstGeom>
              <a:blipFill>
                <a:blip r:embed="rId3"/>
                <a:stretch>
                  <a:fillRect l="-1471" t="-4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"/>
              <p:cNvSpPr txBox="1">
                <a:spLocks noChangeArrowheads="1"/>
              </p:cNvSpPr>
              <p:nvPr/>
            </p:nvSpPr>
            <p:spPr>
              <a:xfrm>
                <a:off x="262304" y="2690450"/>
                <a:ext cx="8653096" cy="965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0363" indent="-360363">
                  <a:lnSpc>
                    <a:spcPct val="100000"/>
                  </a:lnSpc>
                  <a:buFontTx/>
                  <a:buNone/>
                  <a:tabLst>
                    <a:tab pos="355600" algn="l"/>
                  </a:tabLst>
                  <a:defRPr/>
                </a:pPr>
                <a:r>
                  <a:rPr lang="en-US" sz="2400" b="1" dirty="0"/>
                  <a:t>a.	</a:t>
                </a:r>
                <a:r>
                  <a:rPr lang="en-US" sz="2400" dirty="0"/>
                  <a:t>State explicitly which ordered pairs are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, and draw arrow diagrams for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i="1" dirty="0"/>
                  <a:t>.</a:t>
                </a:r>
              </a:p>
            </p:txBody>
          </p:sp>
        </mc:Choice>
        <mc:Fallback xmlns="">
          <p:sp>
            <p:nvSpPr>
              <p:cNvPr id="3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4" y="2690450"/>
                <a:ext cx="8653096" cy="965337"/>
              </a:xfrm>
              <a:prstGeom prst="rect">
                <a:avLst/>
              </a:prstGeom>
              <a:blipFill>
                <a:blip r:embed="rId4"/>
                <a:stretch>
                  <a:fillRect l="-1056" t="-5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5A787E4-F5C4-4A45-8013-A0F41C9F56FA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9739" y="3552215"/>
                <a:ext cx="5101647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={(2,2), (2,6), (2,8), (3,6), (4,8)}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3552215"/>
                <a:ext cx="5101647" cy="461665"/>
              </a:xfrm>
              <a:prstGeom prst="rect">
                <a:avLst/>
              </a:prstGeom>
              <a:blipFill>
                <a:blip r:embed="rId5"/>
                <a:stretch>
                  <a:fillRect l="-358" b="-18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B62144F-C272-462D-BE08-B61F3F003321}"/>
              </a:ext>
            </a:extLst>
          </p:cNvPr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2A5A79-7235-40A7-9FAA-0C3C1C6435BB}"/>
              </a:ext>
            </a:extLst>
          </p:cNvPr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57F2905E-894C-4B67-849B-81AD6DB6C2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18552" y="3132211"/>
            <a:ext cx="2235986" cy="1371929"/>
          </a:xfrm>
          <a:noFill/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A488BC9-A4CD-4F55-B15A-DBE68976B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66" y="4551038"/>
            <a:ext cx="2235986" cy="151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3">
                <a:extLst>
                  <a:ext uri="{FF2B5EF4-FFF2-40B4-BE49-F238E27FC236}">
                    <a16:creationId xmlns:a16="http://schemas.microsoft.com/office/drawing/2014/main" id="{D763A123-AEDF-4EE9-85A1-DF660C4B83A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45452" y="4838845"/>
                <a:ext cx="2527728" cy="534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0363" indent="-360363">
                  <a:lnSpc>
                    <a:spcPct val="100000"/>
                  </a:lnSpc>
                  <a:buFontTx/>
                  <a:buNone/>
                  <a:tabLst>
                    <a:tab pos="355600" algn="l"/>
                  </a:tabLst>
                  <a:defRPr/>
                </a:pPr>
                <a:r>
                  <a:rPr lang="en-US" sz="2400" b="1" dirty="0"/>
                  <a:t>b.	</a:t>
                </a:r>
                <a:r>
                  <a:rPr lang="en-US" sz="2400" dirty="0"/>
                  <a:t>Describe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9" name="Rectangle 3">
                <a:extLst>
                  <a:ext uri="{FF2B5EF4-FFF2-40B4-BE49-F238E27FC236}">
                    <a16:creationId xmlns:a16="http://schemas.microsoft.com/office/drawing/2014/main" id="{D763A123-AEDF-4EE9-85A1-DF660C4B8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2" y="4838845"/>
                <a:ext cx="2527728" cy="534013"/>
              </a:xfrm>
              <a:prstGeom prst="rect">
                <a:avLst/>
              </a:prstGeom>
              <a:blipFill>
                <a:blip r:embed="rId9"/>
                <a:stretch>
                  <a:fillRect l="-3614" t="-9195" b="-126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68AA9405-5241-4BF1-A933-91A29E11A64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F67F676-C8BC-44EF-A608-83D11C5C0679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91A5D36-8B14-4ACF-A30C-7F16D521985E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79FAF6-3308-4C55-9F76-F0264362E576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29AE3F4-B8D2-4200-A2C9-6EE2EEB70713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6FEE67-081B-45BD-AAB0-7180FC5AD492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66AF179-F204-4BE9-8091-E298898605C8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37E158C-4F04-4320-9304-769AE461B20C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A7B4DD6-9BC4-4086-AF9C-FFFBA7B01DBE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D80122-EB48-4C56-86BD-7BFB0F266DCC}"/>
                  </a:ext>
                </a:extLst>
              </p:cNvPr>
              <p:cNvSpPr txBox="1"/>
              <p:nvPr/>
            </p:nvSpPr>
            <p:spPr>
              <a:xfrm>
                <a:off x="5422512" y="575388"/>
                <a:ext cx="3637665" cy="7232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I</a:t>
                </a:r>
                <a:r>
                  <a:rPr lang="en-US" sz="1800" dirty="0"/>
                  <a:t>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SG" sz="1800" dirty="0"/>
                  <a:t>: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∃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SG" sz="1800" dirty="0"/>
                  <a:t> such that </a:t>
                </a:r>
                <a14:m>
                  <m:oMath xmlns:m="http://schemas.openxmlformats.org/officeDocument/2006/math">
                    <m:r>
                      <a:rPr lang="en-SG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800" i="1" dirty="0" smtClean="0">
                        <a:latin typeface="Cambria Math" panose="02040503050406030204" pitchFamily="18" charset="0"/>
                      </a:rPr>
                      <m:t>𝑑𝑘</m:t>
                    </m:r>
                  </m:oMath>
                </a14:m>
                <a:r>
                  <a:rPr lang="en-SG" sz="18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D80122-EB48-4C56-86BD-7BFB0F266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512" y="575388"/>
                <a:ext cx="3637665" cy="723275"/>
              </a:xfrm>
              <a:prstGeom prst="rect">
                <a:avLst/>
              </a:prstGeom>
              <a:blipFill>
                <a:blip r:embed="rId11"/>
                <a:stretch>
                  <a:fillRect l="-1510" t="-4202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107E262-E5FE-4A65-A877-28CB7126F8C6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27A54E-7D84-46FD-99B8-BD94E77D00C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711802A-64BA-4564-99A7-B964680BCA2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8FE4CAB-7783-4FEF-BF65-A49F48C8EB46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935222-D3B6-44C9-B2F3-683062BC476A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4DB0E79-09C6-4ED6-89B9-3935A536BF38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43DF8DB-BD95-4785-9B16-4C9CA775C442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9380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Directed Graph of a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14</a:t>
            </a:fld>
            <a:endParaRPr lang="en-S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91E01-B64E-44AE-9F22-A227AAF29674}"/>
              </a:ext>
            </a:extLst>
          </p:cNvPr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6.1.3 Directed Graph of a Relation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/>
              <p:nvPr/>
            </p:nvSpPr>
            <p:spPr>
              <a:xfrm>
                <a:off x="426627" y="3985646"/>
                <a:ext cx="8290746" cy="23852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/>
                  <a:t>The arrow diagram of such a relation can be modified so that it becomes a </a:t>
                </a:r>
                <a:r>
                  <a:rPr lang="en-US" altLang="en-US" sz="2400" b="1" dirty="0">
                    <a:solidFill>
                      <a:srgbClr val="C00000"/>
                    </a:solidFill>
                  </a:rPr>
                  <a:t>directed graph</a:t>
                </a:r>
                <a:r>
                  <a:rPr lang="en-US" altLang="en-US" sz="2400" dirty="0"/>
                  <a:t>. Instead of representing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as two separate sets of points, represent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u="sng" dirty="0"/>
                  <a:t>only once</a:t>
                </a:r>
                <a:r>
                  <a:rPr lang="en-US" altLang="en-US" sz="2400" dirty="0"/>
                  <a:t>, and draw an arrow from each point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i="1" dirty="0"/>
                  <a:t> </a:t>
                </a:r>
                <a:r>
                  <a:rPr lang="en-US" altLang="en-US" sz="2400" dirty="0"/>
                  <a:t>to its related point. </a:t>
                </a:r>
              </a:p>
              <a:p>
                <a:r>
                  <a:rPr lang="en-US" altLang="en-US" sz="2400" dirty="0"/>
                  <a:t>If a point is related to itself, a loop is drawn that extends out from the point and goes back to it.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27" y="3985646"/>
                <a:ext cx="8290746" cy="2385268"/>
              </a:xfrm>
              <a:prstGeom prst="rect">
                <a:avLst/>
              </a:prstGeom>
              <a:blipFill>
                <a:blip r:embed="rId3"/>
                <a:stretch>
                  <a:fillRect l="-1176" t="-2046" r="-1544" b="-48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F5AA4E4-4B5B-4A0C-8A8F-7DAE9C515BF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BB0B6F-B319-4710-89DE-1B9A0D06F53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A0B903E-68AB-44A4-9C59-F95EE4891DCC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07A093-17DD-48FC-A146-6A66FDC1F59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AA8CB0-307E-411E-9927-90EECBC5B13C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AF116D1-7FF7-43E4-A6D0-D760352EE1D0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544C1F8-8F26-4CAC-8582-99169E2113B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BCB46B-88BB-4AF8-A75E-CF392477821B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83074" y="1476400"/>
            <a:ext cx="7932276" cy="1430661"/>
            <a:chOff x="993228" y="4598517"/>
            <a:chExt cx="7932276" cy="1430661"/>
          </a:xfrm>
        </p:grpSpPr>
        <p:sp>
          <p:nvSpPr>
            <p:cNvPr id="29" name="Rectangle 28"/>
            <p:cNvSpPr/>
            <p:nvPr/>
          </p:nvSpPr>
          <p:spPr>
            <a:xfrm>
              <a:off x="993228" y="4598520"/>
              <a:ext cx="7932276" cy="14306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09375" y="45985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Relation on a Set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109375" y="5121236"/>
                  <a:ext cx="7495977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A </a:t>
                  </a:r>
                  <a:r>
                    <a:rPr lang="en-US" sz="2400" b="1" dirty="0"/>
                    <a:t>relation on a set </a:t>
                  </a:r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2400" b="1" dirty="0"/>
                    <a:t> </a:t>
                  </a:r>
                  <a:r>
                    <a:rPr lang="en-US" sz="2400" dirty="0"/>
                    <a:t>is a relation from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 to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. </a:t>
                  </a:r>
                </a:p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In other words, a relation on a set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 is a subset of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21236"/>
                  <a:ext cx="7495977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302" t="-5369" b="-1409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636A1D-14A3-4F2D-A4CB-1FA88534518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8F6CB3-8ACE-4A15-887D-6521BD257E37}"/>
                  </a:ext>
                </a:extLst>
              </p:cNvPr>
              <p:cNvSpPr txBox="1"/>
              <p:nvPr/>
            </p:nvSpPr>
            <p:spPr>
              <a:xfrm>
                <a:off x="722113" y="3065441"/>
                <a:ext cx="594450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 may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. </a:t>
                </a:r>
              </a:p>
              <a:p>
                <a:r>
                  <a:rPr lang="en-SG" sz="2000" dirty="0"/>
                  <a:t>In general, we may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SG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(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SG" dirty="0"/>
                  <a:t> times).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8F6CB3-8ACE-4A15-887D-6521BD257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3" y="3065441"/>
                <a:ext cx="5944502" cy="707886"/>
              </a:xfrm>
              <a:prstGeom prst="rect">
                <a:avLst/>
              </a:prstGeom>
              <a:blipFill>
                <a:blip r:embed="rId5"/>
                <a:stretch>
                  <a:fillRect l="-1025" t="-5172" b="-146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8670B36-A701-4990-B674-C591B9955A46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84D04B-D6F0-4681-AC83-C5901568ABD0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904CA4F-2B55-449D-A7EA-16E5C0B55C2A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906AD3-3644-47CE-BDDD-31DCE1F8B8ED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AE2B69D-A0F9-4F1A-B5EB-8450EE82EA80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FE1B00-55F4-456F-B7F2-FC2F3B85A9F8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9F347D-5884-4CAC-A058-5E41F906C933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45081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Directed Graph of a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2EB3AD-8300-4191-894F-610163871F4A}"/>
                  </a:ext>
                </a:extLst>
              </p:cNvPr>
              <p:cNvSpPr txBox="1"/>
              <p:nvPr/>
            </p:nvSpPr>
            <p:spPr>
              <a:xfrm>
                <a:off x="369739" y="1074564"/>
                <a:ext cx="8290746" cy="2246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r>
                  <a:rPr 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#8:</a:t>
                </a:r>
                <a:r>
                  <a:rPr lang="en-US" sz="2800" dirty="0"/>
                  <a:t> Let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={3, 4, 5, 6, 7, 8} </m:t>
                    </m:r>
                  </m:oMath>
                </a14:m>
                <a:r>
                  <a:rPr lang="en-US" sz="2800" dirty="0"/>
                  <a:t>and define a relation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as follows: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,</a:t>
                </a:r>
                <a:endParaRPr lang="en-US" sz="1200" dirty="0"/>
              </a:p>
              <a:p>
                <a:pPr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r>
                  <a:rPr lang="es-ES" sz="1200" dirty="0"/>
                  <a:t>	</a:t>
                </a:r>
                <a:r>
                  <a:rPr lang="es-ES" sz="1050" dirty="0"/>
                  <a:t>	</a:t>
                </a:r>
                <a:r>
                  <a:rPr lang="es-ES" sz="1100" dirty="0"/>
                  <a:t>	</a:t>
                </a:r>
                <a:br>
                  <a:rPr lang="es-ES" sz="1400" dirty="0"/>
                </a:br>
                <a:r>
                  <a:rPr lang="es-ES" sz="1400" dirty="0"/>
                  <a:t>					</a:t>
                </a:r>
                <a14:m>
                  <m:oMath xmlns:m="http://schemas.openxmlformats.org/officeDocument/2006/math">
                    <m:r>
                      <a:rPr lang="es-E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𝑥𝑅𝑦</m:t>
                    </m:r>
                    <m:r>
                      <a:rPr lang="es-E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⇔ 2 | (</m:t>
                    </m:r>
                    <m:r>
                      <a:rPr lang="es-E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s-E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800" dirty="0"/>
              </a:p>
              <a:p>
                <a:pPr marL="347663" indent="-347663"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endParaRPr lang="en-US" sz="1600" dirty="0"/>
              </a:p>
              <a:p>
                <a:pPr>
                  <a:tabLst>
                    <a:tab pos="457200" algn="l"/>
                    <a:tab pos="1371600" algn="l"/>
                    <a:tab pos="1547813" algn="l"/>
                  </a:tabLst>
                  <a:defRPr/>
                </a:pPr>
                <a:r>
                  <a:rPr lang="en-US" sz="2800" dirty="0"/>
                  <a:t>Draw the directed graph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.</a:t>
                </a:r>
                <a:endParaRPr lang="en-US" sz="28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2EB3AD-8300-4191-894F-61016387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1074564"/>
                <a:ext cx="8290746" cy="2246769"/>
              </a:xfrm>
              <a:prstGeom prst="rect">
                <a:avLst/>
              </a:prstGeom>
              <a:blipFill>
                <a:blip r:embed="rId3"/>
                <a:stretch>
                  <a:fillRect l="-1544" t="-2439" b="-6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">
            <a:extLst>
              <a:ext uri="{FF2B5EF4-FFF2-40B4-BE49-F238E27FC236}">
                <a16:creationId xmlns:a16="http://schemas.microsoft.com/office/drawing/2014/main" id="{F9D532B5-8D5C-4B13-8230-6E58DA2974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3032" y="2884506"/>
            <a:ext cx="3160770" cy="3471845"/>
          </a:xfrm>
          <a:noFill/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137D05D-96E7-486C-ADF2-A2D1D55C28CA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43AF46-7FE2-4500-B025-638E8CFDB5CC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570BF3-6941-44D2-81BD-E6727F467707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79425D6-3283-46CD-BD58-73F3B624818A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5572F2-87A8-4DC8-A56B-51D344E20B57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CBA8DF-D886-4DE7-BA8F-AE89202F536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C9487F-6BB2-42E5-AA8B-CDAFA59DF291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545B34A-4862-4307-BFA2-301B8B77F884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5A3DCC-8AC3-47DB-AEE3-08F7140B15FC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611783-293D-4BDC-9184-E11065122949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F9725D-9428-4D19-8C3E-EB70C4583B2E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79AE93-E2CE-4E02-8534-7EB2CE6FF9D9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43B4FA-DF23-49F6-8C59-47EEC6A5EFFE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22EEBD-AA3D-4564-AC59-3C97F0441566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D25817-4321-4A8A-BEC1-FA8346878BC5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88CDB9-FB23-49DF-8E7E-800EC887B1F2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75504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Composition of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16</a:t>
            </a:fld>
            <a:endParaRPr lang="en-S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91E01-B64E-44AE-9F22-A227AAF29674}"/>
              </a:ext>
            </a:extLst>
          </p:cNvPr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6.1.4 Composition of Relations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/>
              <p:nvPr/>
            </p:nvSpPr>
            <p:spPr>
              <a:xfrm>
                <a:off x="599966" y="4104817"/>
                <a:ext cx="829074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/>
                  <a:t>In other words,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sz="2400" dirty="0"/>
                  <a:t> are “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400" dirty="0"/>
                  <a:t>”-related </a:t>
                </a:r>
                <a:r>
                  <a:rPr lang="en-US" altLang="en-US" sz="2400" dirty="0" err="1"/>
                  <a:t>iff</a:t>
                </a:r>
                <a:r>
                  <a:rPr lang="en-US" altLang="en-US" sz="2400" dirty="0"/>
                  <a:t> there is a “path” from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en-US" sz="2400" dirty="0"/>
                  <a:t> via some intermediate element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in the arrow diagram.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6" y="4104817"/>
                <a:ext cx="8290746" cy="1200329"/>
              </a:xfrm>
              <a:prstGeom prst="rect">
                <a:avLst/>
              </a:prstGeom>
              <a:blipFill>
                <a:blip r:embed="rId3"/>
                <a:stretch>
                  <a:fillRect l="-1103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F5AA4E4-4B5B-4A0C-8A8F-7DAE9C515BF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BB0B6F-B319-4710-89DE-1B9A0D06F53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A0B903E-68AB-44A4-9C59-F95EE4891DCC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07A093-17DD-48FC-A146-6A66FDC1F59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AA8CB0-307E-411E-9927-90EECBC5B13C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AF116D1-7FF7-43E4-A6D0-D760352EE1D0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544C1F8-8F26-4CAC-8582-99169E2113B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BCB46B-88BB-4AF8-A75E-CF392477821B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8" name="Group 27"/>
          <p:cNvGrpSpPr/>
          <p:nvPr/>
        </p:nvGrpSpPr>
        <p:grpSpPr>
          <a:xfrm>
            <a:off x="663368" y="1532984"/>
            <a:ext cx="7932276" cy="2440397"/>
            <a:chOff x="1038611" y="4455820"/>
            <a:chExt cx="7932276" cy="2440397"/>
          </a:xfrm>
        </p:grpSpPr>
        <p:sp>
          <p:nvSpPr>
            <p:cNvPr id="29" name="Rectangle 28"/>
            <p:cNvSpPr/>
            <p:nvPr/>
          </p:nvSpPr>
          <p:spPr>
            <a:xfrm>
              <a:off x="1038611" y="4455820"/>
              <a:ext cx="7932276" cy="24403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38611" y="4455820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756" y="4455820"/>
              <a:ext cx="5284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Composition of Relations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114448" y="5048921"/>
                  <a:ext cx="7665589" cy="1829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,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4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sz="2400" dirty="0"/>
                    <a:t> be sets. Let </a:t>
                  </a:r>
                  <a14:m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400" dirty="0"/>
                    <a:t> be a relation. Let </a:t>
                  </a:r>
                  <a14:m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sz="2400" dirty="0"/>
                    <a:t> be a relation. The </a:t>
                  </a:r>
                  <a:r>
                    <a:rPr lang="en-US" sz="2400" b="1" dirty="0"/>
                    <a:t>composition of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400" b="1" dirty="0"/>
                    <a:t> with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sz="2400" dirty="0"/>
                    <a:t>, denoted </a:t>
                  </a:r>
                  <a14:m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400" dirty="0"/>
                    <a:t>, is the relation from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 to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sz="2400" dirty="0"/>
                    <a:t> such that: </a:t>
                  </a:r>
                </a:p>
                <a:p>
                  <a:pPr>
                    <a:spcAft>
                      <a:spcPts val="600"/>
                    </a:spcAft>
                    <a:tabLst>
                      <a:tab pos="627063" algn="l"/>
                    </a:tabLst>
                  </a:pPr>
                  <a:r>
                    <a:rPr lang="en-US" sz="2400" dirty="0"/>
                    <a:t>	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𝑥𝑅𝑦</m:t>
                                  </m:r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𝑦𝑆𝑧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48" y="5048921"/>
                  <a:ext cx="7665589" cy="1829988"/>
                </a:xfrm>
                <a:prstGeom prst="rect">
                  <a:avLst/>
                </a:prstGeom>
                <a:blipFill>
                  <a:blip r:embed="rId4"/>
                  <a:stretch>
                    <a:fillRect l="-1192" t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636A1D-14A3-4F2D-A4CB-1FA88534518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D529F0D-7CD9-46EE-90CD-4A41C345479A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4A9C7C-3DF0-44AF-A3EB-97FA480F7B9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57FD7B-2009-4A71-BA75-4EF7C8D9A21B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E7E4659-0DF1-431F-868E-2D82657764AC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F2CB3E-0D36-4792-9638-5EDDE337688C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24FA172-E0A9-472F-90BF-D996607918C6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40E8A03-40C9-48DB-BA71-8BF1E4D066E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28878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Composition of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17</a:t>
            </a:fld>
            <a:endParaRPr lang="en-SG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5AA4E4-4B5B-4A0C-8A8F-7DAE9C515BF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BB0B6F-B319-4710-89DE-1B9A0D06F53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A0B903E-68AB-44A4-9C59-F95EE4891DCC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07A093-17DD-48FC-A146-6A66FDC1F59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AA8CB0-307E-411E-9927-90EECBC5B13C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AF116D1-7FF7-43E4-A6D0-D760352EE1D0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544C1F8-8F26-4CAC-8582-99169E2113B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BCB46B-88BB-4AF8-A75E-CF392477821B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636A1D-14A3-4F2D-A4CB-1FA88534518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DB35BAF-FE3E-492D-8804-9BA90189C44C}"/>
              </a:ext>
            </a:extLst>
          </p:cNvPr>
          <p:cNvGrpSpPr/>
          <p:nvPr/>
        </p:nvGrpSpPr>
        <p:grpSpPr>
          <a:xfrm>
            <a:off x="2301328" y="1630651"/>
            <a:ext cx="2557751" cy="1145500"/>
            <a:chOff x="2301328" y="1630651"/>
            <a:chExt cx="2557751" cy="114550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C3ED9A-C1B1-4E0A-97D8-7FF7EAEA8072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301328" y="1630651"/>
              <a:ext cx="2174978" cy="196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06A3E93-E1D1-4D9B-BA0B-B5ABF2B7E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054" y="1668214"/>
              <a:ext cx="2086279" cy="6326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835EB99-0680-405F-9B57-7A7CC3194727}"/>
                </a:ext>
              </a:extLst>
            </p:cNvPr>
            <p:cNvCxnSpPr>
              <a:cxnSpLocks/>
            </p:cNvCxnSpPr>
            <p:nvPr/>
          </p:nvCxnSpPr>
          <p:spPr>
            <a:xfrm>
              <a:off x="2392326" y="1850065"/>
              <a:ext cx="1861529" cy="18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6FC9D3F-2AD2-473D-869C-910A46B8A1BD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2397434" y="1872315"/>
              <a:ext cx="1845052" cy="9038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51645A4E-AF49-43B7-A5EC-3EC4C0C6497A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402337" y="2320639"/>
              <a:ext cx="2456742" cy="1354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06BEB9E-ACC0-4DBC-BC14-34AEA73D3D79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2414562" y="2115879"/>
              <a:ext cx="1817196" cy="6489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7C720F6-AF90-440E-93D1-8B4C96BA8A50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2414562" y="2523092"/>
              <a:ext cx="2444517" cy="2417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374D8C5-2C2E-47A9-8CA1-73838CF579BD}"/>
              </a:ext>
            </a:extLst>
          </p:cNvPr>
          <p:cNvGrpSpPr/>
          <p:nvPr/>
        </p:nvGrpSpPr>
        <p:grpSpPr>
          <a:xfrm>
            <a:off x="4370813" y="1632293"/>
            <a:ext cx="2537476" cy="1455967"/>
            <a:chOff x="4370813" y="1632293"/>
            <a:chExt cx="2537476" cy="1455967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994BD58-0BD0-4777-9553-999532D347FD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4589083" y="1632293"/>
              <a:ext cx="2302078" cy="365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48BF444-F80B-484B-BFD5-33A82862D31F}"/>
                </a:ext>
              </a:extLst>
            </p:cNvPr>
            <p:cNvCxnSpPr>
              <a:cxnSpLocks/>
              <a:stCxn id="58" idx="6"/>
              <a:endCxn id="68" idx="2"/>
            </p:cNvCxnSpPr>
            <p:nvPr/>
          </p:nvCxnSpPr>
          <p:spPr>
            <a:xfrm>
              <a:off x="4370813" y="2091140"/>
              <a:ext cx="2520348" cy="314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3738EA9-2EED-4631-BFC5-DD680E914A91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>
              <a:off x="4370813" y="2091140"/>
              <a:ext cx="2474830" cy="7097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3F0F212-71AF-4FE5-9613-CFCCA5AF1F2B}"/>
                </a:ext>
              </a:extLst>
            </p:cNvPr>
            <p:cNvCxnSpPr>
              <a:cxnSpLocks/>
            </p:cNvCxnSpPr>
            <p:nvPr/>
          </p:nvCxnSpPr>
          <p:spPr>
            <a:xfrm>
              <a:off x="5056535" y="2474710"/>
              <a:ext cx="1757052" cy="3925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72C939D-8C8B-4E64-888F-B9736D136C86}"/>
                </a:ext>
              </a:extLst>
            </p:cNvPr>
            <p:cNvCxnSpPr>
              <a:cxnSpLocks/>
              <a:stCxn id="65" idx="0"/>
              <a:endCxn id="67" idx="3"/>
            </p:cNvCxnSpPr>
            <p:nvPr/>
          </p:nvCxnSpPr>
          <p:spPr>
            <a:xfrm flipV="1">
              <a:off x="4764141" y="2044364"/>
              <a:ext cx="2144148" cy="10438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11E7D28-5964-45DB-A9BF-FA0C22AABA58}"/>
              </a:ext>
            </a:extLst>
          </p:cNvPr>
          <p:cNvGrpSpPr/>
          <p:nvPr/>
        </p:nvGrpSpPr>
        <p:grpSpPr>
          <a:xfrm>
            <a:off x="3374556" y="4830229"/>
            <a:ext cx="2569380" cy="1318468"/>
            <a:chOff x="3374556" y="4830229"/>
            <a:chExt cx="2569380" cy="1318468"/>
          </a:xfrm>
        </p:grpSpPr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E93BCA1C-1E1E-4F72-8845-7A317BBE42C4}"/>
                </a:ext>
              </a:extLst>
            </p:cNvPr>
            <p:cNvCxnSpPr>
              <a:cxnSpLocks/>
              <a:stCxn id="79" idx="6"/>
              <a:endCxn id="98" idx="2"/>
            </p:cNvCxnSpPr>
            <p:nvPr/>
          </p:nvCxnSpPr>
          <p:spPr>
            <a:xfrm>
              <a:off x="3386781" y="4830229"/>
              <a:ext cx="2540027" cy="1720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A4CC7637-BF48-4501-92F9-8CF7503FC6F8}"/>
                </a:ext>
              </a:extLst>
            </p:cNvPr>
            <p:cNvCxnSpPr>
              <a:cxnSpLocks/>
              <a:stCxn id="79" idx="6"/>
              <a:endCxn id="99" idx="2"/>
            </p:cNvCxnSpPr>
            <p:nvPr/>
          </p:nvCxnSpPr>
          <p:spPr>
            <a:xfrm>
              <a:off x="3386781" y="4830229"/>
              <a:ext cx="2540027" cy="7117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66D2D9D-4B6F-4655-8B48-D7D3EC2E0242}"/>
                </a:ext>
              </a:extLst>
            </p:cNvPr>
            <p:cNvCxnSpPr>
              <a:cxnSpLocks/>
              <a:stCxn id="79" idx="6"/>
              <a:endCxn id="100" idx="1"/>
            </p:cNvCxnSpPr>
            <p:nvPr/>
          </p:nvCxnSpPr>
          <p:spPr>
            <a:xfrm>
              <a:off x="3386781" y="4830229"/>
              <a:ext cx="2557155" cy="12244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CBFED010-6EE9-452F-A2EB-4A7EDA417C01}"/>
                </a:ext>
              </a:extLst>
            </p:cNvPr>
            <p:cNvCxnSpPr>
              <a:cxnSpLocks/>
              <a:stCxn id="80" idx="6"/>
              <a:endCxn id="98" idx="3"/>
            </p:cNvCxnSpPr>
            <p:nvPr/>
          </p:nvCxnSpPr>
          <p:spPr>
            <a:xfrm flipV="1">
              <a:off x="3374556" y="5049267"/>
              <a:ext cx="2569380" cy="2762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3244C4AD-28E8-4D67-B163-4AB6E3B34B17}"/>
                </a:ext>
              </a:extLst>
            </p:cNvPr>
            <p:cNvCxnSpPr>
              <a:cxnSpLocks/>
              <a:stCxn id="80" idx="6"/>
              <a:endCxn id="100" idx="2"/>
            </p:cNvCxnSpPr>
            <p:nvPr/>
          </p:nvCxnSpPr>
          <p:spPr>
            <a:xfrm>
              <a:off x="3374556" y="5325542"/>
              <a:ext cx="2552252" cy="7761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AC88F56B-DE19-4F6E-8737-C685EF952474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flipV="1">
              <a:off x="3386152" y="5588924"/>
              <a:ext cx="2557784" cy="153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ED582F6-9756-4B68-8B79-ADAA8DEA08AE}"/>
                </a:ext>
              </a:extLst>
            </p:cNvPr>
            <p:cNvCxnSpPr>
              <a:cxnSpLocks/>
              <a:endCxn id="100" idx="3"/>
            </p:cNvCxnSpPr>
            <p:nvPr/>
          </p:nvCxnSpPr>
          <p:spPr>
            <a:xfrm>
              <a:off x="3383640" y="5784979"/>
              <a:ext cx="2560296" cy="3637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E4C2F3C-501E-4B39-8F13-5AEC6A3D1C3F}"/>
              </a:ext>
            </a:extLst>
          </p:cNvPr>
          <p:cNvGrpSpPr/>
          <p:nvPr/>
        </p:nvGrpSpPr>
        <p:grpSpPr>
          <a:xfrm>
            <a:off x="585020" y="1157783"/>
            <a:ext cx="7499711" cy="2432341"/>
            <a:chOff x="585020" y="1157783"/>
            <a:chExt cx="7499711" cy="24323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472E6F-6020-4073-815C-CE483DCAF119}"/>
                </a:ext>
              </a:extLst>
            </p:cNvPr>
            <p:cNvGrpSpPr/>
            <p:nvPr/>
          </p:nvGrpSpPr>
          <p:grpSpPr>
            <a:xfrm>
              <a:off x="585020" y="1157783"/>
              <a:ext cx="2255031" cy="2432341"/>
              <a:chOff x="585020" y="1157783"/>
              <a:chExt cx="2255031" cy="243234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56F560D-BBED-4905-A577-D3B543912076}"/>
                  </a:ext>
                </a:extLst>
              </p:cNvPr>
              <p:cNvSpPr/>
              <p:nvPr/>
            </p:nvSpPr>
            <p:spPr>
              <a:xfrm>
                <a:off x="1213270" y="1421082"/>
                <a:ext cx="1626781" cy="2169042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54E132-21BC-45B9-9429-B5770DECC4FA}"/>
                  </a:ext>
                </a:extLst>
              </p:cNvPr>
              <p:cNvSpPr txBox="1"/>
              <p:nvPr/>
            </p:nvSpPr>
            <p:spPr>
              <a:xfrm>
                <a:off x="585020" y="1157783"/>
                <a:ext cx="1101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Students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288EEE-77B2-4A87-A688-8ABFEDD23513}"/>
                  </a:ext>
                </a:extLst>
              </p:cNvPr>
              <p:cNvSpPr txBox="1"/>
              <p:nvPr/>
            </p:nvSpPr>
            <p:spPr>
              <a:xfrm>
                <a:off x="1577693" y="1642237"/>
                <a:ext cx="723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Ann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80D911-309B-433F-832A-9A80B6095147}"/>
                  </a:ext>
                </a:extLst>
              </p:cNvPr>
              <p:cNvSpPr txBox="1"/>
              <p:nvPr/>
            </p:nvSpPr>
            <p:spPr>
              <a:xfrm>
                <a:off x="1463439" y="2110429"/>
                <a:ext cx="903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Bryan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8690DC-4C34-47F7-B4F7-4D7E94E67407}"/>
                  </a:ext>
                </a:extLst>
              </p:cNvPr>
              <p:cNvSpPr txBox="1"/>
              <p:nvPr/>
            </p:nvSpPr>
            <p:spPr>
              <a:xfrm>
                <a:off x="1457741" y="2551494"/>
                <a:ext cx="903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Candy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99375A-1CA7-4263-96B1-3B9F19838556}"/>
                  </a:ext>
                </a:extLst>
              </p:cNvPr>
              <p:cNvSpPr txBox="1"/>
              <p:nvPr/>
            </p:nvSpPr>
            <p:spPr>
              <a:xfrm>
                <a:off x="1472523" y="2992559"/>
                <a:ext cx="903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Danny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44AA7BE-F01E-49A2-AE67-D56ECE6BD690}"/>
                  </a:ext>
                </a:extLst>
              </p:cNvPr>
              <p:cNvSpPr/>
              <p:nvPr/>
            </p:nvSpPr>
            <p:spPr>
              <a:xfrm>
                <a:off x="2297604" y="1758872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978AC16-1D83-4A98-92CC-D701D7EA9BAD}"/>
                  </a:ext>
                </a:extLst>
              </p:cNvPr>
              <p:cNvSpPr/>
              <p:nvPr/>
            </p:nvSpPr>
            <p:spPr>
              <a:xfrm>
                <a:off x="2285379" y="2254185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CC35402-1631-4000-98EC-D1A0F7B7DACA}"/>
                  </a:ext>
                </a:extLst>
              </p:cNvPr>
              <p:cNvSpPr/>
              <p:nvPr/>
            </p:nvSpPr>
            <p:spPr>
              <a:xfrm>
                <a:off x="2297604" y="2698411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F544890-9198-4900-876C-6C4A62653B79}"/>
                  </a:ext>
                </a:extLst>
              </p:cNvPr>
              <p:cNvSpPr/>
              <p:nvPr/>
            </p:nvSpPr>
            <p:spPr>
              <a:xfrm>
                <a:off x="2297604" y="3122202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6E9C2C-A890-4D88-B37D-65E5A9F18EAE}"/>
                </a:ext>
              </a:extLst>
            </p:cNvPr>
            <p:cNvGrpSpPr/>
            <p:nvPr/>
          </p:nvGrpSpPr>
          <p:grpSpPr>
            <a:xfrm>
              <a:off x="3371888" y="1157783"/>
              <a:ext cx="2039968" cy="2432341"/>
              <a:chOff x="3371888" y="1157783"/>
              <a:chExt cx="2039968" cy="243234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BD00ACB-2734-47DA-A5E3-DEAA187081AF}"/>
                  </a:ext>
                </a:extLst>
              </p:cNvPr>
              <p:cNvSpPr/>
              <p:nvPr/>
            </p:nvSpPr>
            <p:spPr>
              <a:xfrm>
                <a:off x="3758609" y="1421082"/>
                <a:ext cx="1626781" cy="2169042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502890-9C46-4EE3-B2F7-4A5139A91DBB}"/>
                  </a:ext>
                </a:extLst>
              </p:cNvPr>
              <p:cNvSpPr txBox="1"/>
              <p:nvPr/>
            </p:nvSpPr>
            <p:spPr>
              <a:xfrm>
                <a:off x="3371888" y="1157783"/>
                <a:ext cx="1081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Module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B9A3F67-C056-4B9D-899C-FF6D16C1B004}"/>
                  </a:ext>
                </a:extLst>
              </p:cNvPr>
              <p:cNvSpPr/>
              <p:nvPr/>
            </p:nvSpPr>
            <p:spPr>
              <a:xfrm>
                <a:off x="4513520" y="1557893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544BA8-7B1D-4D95-B2C8-9C488B8A784E}"/>
                  </a:ext>
                </a:extLst>
              </p:cNvPr>
              <p:cNvSpPr txBox="1"/>
              <p:nvPr/>
            </p:nvSpPr>
            <p:spPr>
              <a:xfrm>
                <a:off x="4120191" y="1651915"/>
                <a:ext cx="903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CS1010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1A5EED8-FF1C-45B0-A6F2-79A306F67C77}"/>
                  </a:ext>
                </a:extLst>
              </p:cNvPr>
              <p:cNvSpPr/>
              <p:nvPr/>
            </p:nvSpPr>
            <p:spPr>
              <a:xfrm>
                <a:off x="4253855" y="2024686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BAB74C-BFFC-4029-A4BE-CB080A8664C0}"/>
                  </a:ext>
                </a:extLst>
              </p:cNvPr>
              <p:cNvSpPr txBox="1"/>
              <p:nvPr/>
            </p:nvSpPr>
            <p:spPr>
              <a:xfrm>
                <a:off x="3860526" y="2118708"/>
                <a:ext cx="903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CS1231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E0E6A38-87CE-495B-ABAC-3A1D3344C3CE}"/>
                  </a:ext>
                </a:extLst>
              </p:cNvPr>
              <p:cNvSpPr/>
              <p:nvPr/>
            </p:nvSpPr>
            <p:spPr>
              <a:xfrm>
                <a:off x="4899328" y="2384219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B50FF0-FD9D-4E9A-BE7C-3FA2670E3807}"/>
                  </a:ext>
                </a:extLst>
              </p:cNvPr>
              <p:cNvSpPr txBox="1"/>
              <p:nvPr/>
            </p:nvSpPr>
            <p:spPr>
              <a:xfrm>
                <a:off x="4508241" y="2455664"/>
                <a:ext cx="903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IS1103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63B477-B184-42FD-986B-E074F0B086E2}"/>
                  </a:ext>
                </a:extLst>
              </p:cNvPr>
              <p:cNvSpPr/>
              <p:nvPr/>
            </p:nvSpPr>
            <p:spPr>
              <a:xfrm>
                <a:off x="4253855" y="2719420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4B55EF-BB93-4D58-BD61-975753670CA9}"/>
                  </a:ext>
                </a:extLst>
              </p:cNvPr>
              <p:cNvSpPr txBox="1"/>
              <p:nvPr/>
            </p:nvSpPr>
            <p:spPr>
              <a:xfrm>
                <a:off x="3873759" y="2788591"/>
                <a:ext cx="903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MA1101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9C599B5-11ED-4B80-9E4E-03C2409F1CC4}"/>
                  </a:ext>
                </a:extLst>
              </p:cNvPr>
              <p:cNvSpPr/>
              <p:nvPr/>
            </p:nvSpPr>
            <p:spPr>
              <a:xfrm>
                <a:off x="4705662" y="2994238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F77783B-B71A-4058-8E75-84D99984DEBC}"/>
                  </a:ext>
                </a:extLst>
              </p:cNvPr>
              <p:cNvSpPr txBox="1"/>
              <p:nvPr/>
            </p:nvSpPr>
            <p:spPr>
              <a:xfrm>
                <a:off x="4312333" y="3088260"/>
                <a:ext cx="903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CS2100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452FD7-F613-4088-8909-A30D31F11879}"/>
                </a:ext>
              </a:extLst>
            </p:cNvPr>
            <p:cNvGrpSpPr/>
            <p:nvPr/>
          </p:nvGrpSpPr>
          <p:grpSpPr>
            <a:xfrm>
              <a:off x="6156025" y="1157783"/>
              <a:ext cx="1928706" cy="2432341"/>
              <a:chOff x="6156025" y="1157783"/>
              <a:chExt cx="1928706" cy="243234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2011941-14DD-4A78-838B-1ED4145C989D}"/>
                  </a:ext>
                </a:extLst>
              </p:cNvPr>
              <p:cNvSpPr/>
              <p:nvPr/>
            </p:nvSpPr>
            <p:spPr>
              <a:xfrm>
                <a:off x="6457950" y="1421082"/>
                <a:ext cx="1626781" cy="2169042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E8E042-75CA-4337-ADE5-5EB060E6E9A6}"/>
                  </a:ext>
                </a:extLst>
              </p:cNvPr>
              <p:cNvSpPr txBox="1"/>
              <p:nvPr/>
            </p:nvSpPr>
            <p:spPr>
              <a:xfrm>
                <a:off x="6156025" y="1157783"/>
                <a:ext cx="8596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Venue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7CF3D8-AA2A-4ACA-A8A2-EBC326BE3CF9}"/>
                  </a:ext>
                </a:extLst>
              </p:cNvPr>
              <p:cNvSpPr txBox="1"/>
              <p:nvPr/>
            </p:nvSpPr>
            <p:spPr>
              <a:xfrm>
                <a:off x="6945272" y="1831098"/>
                <a:ext cx="735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LT15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D928631-E19A-4196-AE57-A7FC9DB06CEE}"/>
                  </a:ext>
                </a:extLst>
              </p:cNvPr>
              <p:cNvSpPr/>
              <p:nvPr/>
            </p:nvSpPr>
            <p:spPr>
              <a:xfrm>
                <a:off x="6891161" y="1930921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D2BBCA3-72E9-4AAC-A053-8085F67FC773}"/>
                  </a:ext>
                </a:extLst>
              </p:cNvPr>
              <p:cNvSpPr/>
              <p:nvPr/>
            </p:nvSpPr>
            <p:spPr>
              <a:xfrm>
                <a:off x="6891161" y="2339131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4FC5B31-5F4D-46D2-B62E-E964AF672B42}"/>
                  </a:ext>
                </a:extLst>
              </p:cNvPr>
              <p:cNvSpPr/>
              <p:nvPr/>
            </p:nvSpPr>
            <p:spPr>
              <a:xfrm>
                <a:off x="6878066" y="2791517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B2453C8-3166-4A34-BFB5-EBFFDCCCDD0D}"/>
                  </a:ext>
                </a:extLst>
              </p:cNvPr>
              <p:cNvSpPr txBox="1"/>
              <p:nvPr/>
            </p:nvSpPr>
            <p:spPr>
              <a:xfrm>
                <a:off x="7015675" y="2224477"/>
                <a:ext cx="735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 err="1"/>
                  <a:t>ICube</a:t>
                </a:r>
                <a:endParaRPr lang="en-SG" sz="16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F57815E-AF83-41A9-B02F-C6259BF7FD48}"/>
                  </a:ext>
                </a:extLst>
              </p:cNvPr>
              <p:cNvSpPr txBox="1"/>
              <p:nvPr/>
            </p:nvSpPr>
            <p:spPr>
              <a:xfrm>
                <a:off x="6945271" y="2692461"/>
                <a:ext cx="735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SR1</a:t>
                </a: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07A0E1F-394B-47E7-835F-93EF385ACFE2}"/>
                </a:ext>
              </a:extLst>
            </p:cNvPr>
            <p:cNvSpPr txBox="1"/>
            <p:nvPr/>
          </p:nvSpPr>
          <p:spPr>
            <a:xfrm>
              <a:off x="2584661" y="1359395"/>
              <a:ext cx="7352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rgbClr val="C00000"/>
                  </a:solidFill>
                </a:rPr>
                <a:t>takes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C16878F-8026-4332-87BD-4DFCF21B8D76}"/>
                </a:ext>
              </a:extLst>
            </p:cNvPr>
            <p:cNvSpPr txBox="1"/>
            <p:nvPr/>
          </p:nvSpPr>
          <p:spPr>
            <a:xfrm>
              <a:off x="5272578" y="1391327"/>
              <a:ext cx="11428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>
                  <a:solidFill>
                    <a:srgbClr val="C00000"/>
                  </a:solidFill>
                </a:rPr>
                <a:t>held in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F6CBBA-1FE3-4FB2-8A58-A5FBDBC64F8F}"/>
              </a:ext>
            </a:extLst>
          </p:cNvPr>
          <p:cNvGrpSpPr/>
          <p:nvPr/>
        </p:nvGrpSpPr>
        <p:grpSpPr>
          <a:xfrm>
            <a:off x="1557239" y="4162686"/>
            <a:ext cx="5563139" cy="2432341"/>
            <a:chOff x="1557239" y="4162686"/>
            <a:chExt cx="5563139" cy="243234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00FCE8F-F74F-4102-B102-E59329DFA7AC}"/>
                </a:ext>
              </a:extLst>
            </p:cNvPr>
            <p:cNvGrpSpPr/>
            <p:nvPr/>
          </p:nvGrpSpPr>
          <p:grpSpPr>
            <a:xfrm>
              <a:off x="1557239" y="4162686"/>
              <a:ext cx="2255031" cy="2432341"/>
              <a:chOff x="585020" y="1157783"/>
              <a:chExt cx="2255031" cy="2432341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6B66236-D98F-4FE6-8903-0FE23EB5C5D6}"/>
                  </a:ext>
                </a:extLst>
              </p:cNvPr>
              <p:cNvSpPr/>
              <p:nvPr/>
            </p:nvSpPr>
            <p:spPr>
              <a:xfrm>
                <a:off x="1213270" y="1421082"/>
                <a:ext cx="1626781" cy="2169042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D9E08CE-B7B9-4A1D-86E9-7F945DA4110D}"/>
                  </a:ext>
                </a:extLst>
              </p:cNvPr>
              <p:cNvSpPr txBox="1"/>
              <p:nvPr/>
            </p:nvSpPr>
            <p:spPr>
              <a:xfrm>
                <a:off x="585020" y="1157783"/>
                <a:ext cx="1101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Students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5234AF9-6FFF-412E-A11E-D61A5DC5EAE2}"/>
                  </a:ext>
                </a:extLst>
              </p:cNvPr>
              <p:cNvSpPr txBox="1"/>
              <p:nvPr/>
            </p:nvSpPr>
            <p:spPr>
              <a:xfrm>
                <a:off x="1577693" y="1642237"/>
                <a:ext cx="723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Ann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7300F06-83C7-4CD1-A781-A03B13981C1B}"/>
                  </a:ext>
                </a:extLst>
              </p:cNvPr>
              <p:cNvSpPr txBox="1"/>
              <p:nvPr/>
            </p:nvSpPr>
            <p:spPr>
              <a:xfrm>
                <a:off x="1463439" y="2110429"/>
                <a:ext cx="903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Bryan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362EF2-7CAD-4A47-B6AB-BCD73205AB53}"/>
                  </a:ext>
                </a:extLst>
              </p:cNvPr>
              <p:cNvSpPr txBox="1"/>
              <p:nvPr/>
            </p:nvSpPr>
            <p:spPr>
              <a:xfrm>
                <a:off x="1457741" y="2551494"/>
                <a:ext cx="903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Candy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F05119E-4AD7-4A5B-ACD1-3DD158A9EC33}"/>
                  </a:ext>
                </a:extLst>
              </p:cNvPr>
              <p:cNvSpPr txBox="1"/>
              <p:nvPr/>
            </p:nvSpPr>
            <p:spPr>
              <a:xfrm>
                <a:off x="1472523" y="2992559"/>
                <a:ext cx="9036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/>
                  <a:t>Danny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0C9C310-FAAB-4A70-AC88-FCB137DF133C}"/>
                  </a:ext>
                </a:extLst>
              </p:cNvPr>
              <p:cNvSpPr/>
              <p:nvPr/>
            </p:nvSpPr>
            <p:spPr>
              <a:xfrm>
                <a:off x="2297604" y="1758872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2C21BA8-FE76-43E0-A159-CD36D244B344}"/>
                  </a:ext>
                </a:extLst>
              </p:cNvPr>
              <p:cNvSpPr/>
              <p:nvPr/>
            </p:nvSpPr>
            <p:spPr>
              <a:xfrm>
                <a:off x="2285379" y="2254185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0255B84-0833-4653-BB61-96A2B8206CA3}"/>
                  </a:ext>
                </a:extLst>
              </p:cNvPr>
              <p:cNvSpPr/>
              <p:nvPr/>
            </p:nvSpPr>
            <p:spPr>
              <a:xfrm>
                <a:off x="2297604" y="2698411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3CDF52B-3213-4B89-83A3-66C31534BA0E}"/>
                  </a:ext>
                </a:extLst>
              </p:cNvPr>
              <p:cNvSpPr/>
              <p:nvPr/>
            </p:nvSpPr>
            <p:spPr>
              <a:xfrm>
                <a:off x="2297604" y="3122202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58C436D-B35D-4380-B758-FA99B6B071E5}"/>
                </a:ext>
              </a:extLst>
            </p:cNvPr>
            <p:cNvGrpSpPr/>
            <p:nvPr/>
          </p:nvGrpSpPr>
          <p:grpSpPr>
            <a:xfrm>
              <a:off x="5191672" y="4162686"/>
              <a:ext cx="1928706" cy="2432341"/>
              <a:chOff x="6156025" y="1157783"/>
              <a:chExt cx="1928706" cy="2432341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45038D0-BF57-4896-AB1B-2DEB360CA337}"/>
                  </a:ext>
                </a:extLst>
              </p:cNvPr>
              <p:cNvSpPr/>
              <p:nvPr/>
            </p:nvSpPr>
            <p:spPr>
              <a:xfrm>
                <a:off x="6457950" y="1421082"/>
                <a:ext cx="1626781" cy="2169042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94B3E2E-8983-46D7-BF67-5E68137DCAF5}"/>
                  </a:ext>
                </a:extLst>
              </p:cNvPr>
              <p:cNvSpPr txBox="1"/>
              <p:nvPr/>
            </p:nvSpPr>
            <p:spPr>
              <a:xfrm>
                <a:off x="6156025" y="1157783"/>
                <a:ext cx="8596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Venue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574B29F-E3E8-4C86-97DF-42AB0170C88D}"/>
                  </a:ext>
                </a:extLst>
              </p:cNvPr>
              <p:cNvSpPr txBox="1"/>
              <p:nvPr/>
            </p:nvSpPr>
            <p:spPr>
              <a:xfrm>
                <a:off x="6945272" y="1831098"/>
                <a:ext cx="735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LT15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0210442-424D-45DD-87B3-CEA06E202E05}"/>
                  </a:ext>
                </a:extLst>
              </p:cNvPr>
              <p:cNvSpPr/>
              <p:nvPr/>
            </p:nvSpPr>
            <p:spPr>
              <a:xfrm>
                <a:off x="6891161" y="1930921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3E8B4D85-6830-4444-A5FB-3AD2DD7D9602}"/>
                  </a:ext>
                </a:extLst>
              </p:cNvPr>
              <p:cNvSpPr/>
              <p:nvPr/>
            </p:nvSpPr>
            <p:spPr>
              <a:xfrm>
                <a:off x="6891161" y="2470578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FE021E9-E719-4731-885F-7F5556EB109C}"/>
                  </a:ext>
                </a:extLst>
              </p:cNvPr>
              <p:cNvSpPr/>
              <p:nvPr/>
            </p:nvSpPr>
            <p:spPr>
              <a:xfrm>
                <a:off x="6891161" y="3030351"/>
                <a:ext cx="116958" cy="1329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9185FF-6F1F-457F-9956-C188FDD0E2F2}"/>
                  </a:ext>
                </a:extLst>
              </p:cNvPr>
              <p:cNvSpPr txBox="1"/>
              <p:nvPr/>
            </p:nvSpPr>
            <p:spPr>
              <a:xfrm>
                <a:off x="7015675" y="2359857"/>
                <a:ext cx="735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 err="1"/>
                  <a:t>ICube</a:t>
                </a:r>
                <a:endParaRPr lang="en-SG" sz="1600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B2ECF70-8AAB-49A7-88F7-22622331BF60}"/>
                  </a:ext>
                </a:extLst>
              </p:cNvPr>
              <p:cNvSpPr txBox="1"/>
              <p:nvPr/>
            </p:nvSpPr>
            <p:spPr>
              <a:xfrm>
                <a:off x="6949640" y="2927527"/>
                <a:ext cx="7352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SR1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664FA19F-2D22-4F70-8B83-B7CA0AB6B6B4}"/>
                    </a:ext>
                  </a:extLst>
                </p:cNvPr>
                <p:cNvSpPr txBox="1"/>
                <p:nvPr/>
              </p:nvSpPr>
              <p:spPr>
                <a:xfrm>
                  <a:off x="3478076" y="4520651"/>
                  <a:ext cx="23581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1600" dirty="0">
                      <a:solidFill>
                        <a:srgbClr val="C00000"/>
                      </a:solidFill>
                    </a:rPr>
                    <a:t>“held in</a:t>
                  </a:r>
                  <a14:m>
                    <m:oMath xmlns:m="http://schemas.openxmlformats.org/officeDocument/2006/math">
                      <m:r>
                        <a:rPr lang="en-SG" sz="1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SG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a14:m>
                  <a:r>
                    <a:rPr lang="en-SG" sz="1600" dirty="0">
                      <a:solidFill>
                        <a:srgbClr val="C00000"/>
                      </a:solidFill>
                    </a:rPr>
                    <a:t> takes” = “go to”</a:t>
                  </a: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664FA19F-2D22-4F70-8B83-B7CA0AB6B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076" y="4520651"/>
                  <a:ext cx="2358139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59" t="-5455" r="-259" b="-2363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5B3DED3-9817-445F-827B-FD0F2143B7D5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962438E-C42A-40B0-AA22-09CE1C63FF52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4085C95-180E-47F4-9979-285E9D864069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537106A-39D3-4F2A-8EEC-A77B8D7B2C03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3DD20C6-E79B-4AB5-AACD-6059F17EBAA8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B3C4EAF-3205-48E8-98BA-AE824F36E64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ADD0F33-9BC9-495C-B288-9A7F9C87A7BA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55117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Composition of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18</a:t>
            </a:fld>
            <a:endParaRPr lang="en-SG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5AA4E4-4B5B-4A0C-8A8F-7DAE9C515BF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BB0B6F-B319-4710-89DE-1B9A0D06F53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A0B903E-68AB-44A4-9C59-F95EE4891DCC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07A093-17DD-48FC-A146-6A66FDC1F59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AA8CB0-307E-411E-9927-90EECBC5B13C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AF116D1-7FF7-43E4-A6D0-D760352EE1D0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544C1F8-8F26-4CAC-8582-99169E2113B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BCB46B-88BB-4AF8-A75E-CF392477821B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636A1D-14A3-4F2D-A4CB-1FA88534518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CBA603E-7D0F-4973-BF58-0AFBBB502383}"/>
              </a:ext>
            </a:extLst>
          </p:cNvPr>
          <p:cNvGrpSpPr/>
          <p:nvPr/>
        </p:nvGrpSpPr>
        <p:grpSpPr>
          <a:xfrm>
            <a:off x="537690" y="1003955"/>
            <a:ext cx="8224345" cy="1811185"/>
            <a:chOff x="993227" y="4598517"/>
            <a:chExt cx="8224345" cy="1811185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5E26B58-C5EF-498F-9878-D80CB0F39888}"/>
                </a:ext>
              </a:extLst>
            </p:cNvPr>
            <p:cNvSpPr/>
            <p:nvPr/>
          </p:nvSpPr>
          <p:spPr>
            <a:xfrm>
              <a:off x="993228" y="4598518"/>
              <a:ext cx="8224344" cy="18111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0FEFE09-EC2A-48EA-8E8C-CC5879CBC912}"/>
                </a:ext>
              </a:extLst>
            </p:cNvPr>
            <p:cNvSpPr/>
            <p:nvPr/>
          </p:nvSpPr>
          <p:spPr>
            <a:xfrm>
              <a:off x="993227" y="4598517"/>
              <a:ext cx="8224344" cy="573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3AD0096-BDE4-4C0E-9A17-97E1F2E8268A}"/>
                </a:ext>
              </a:extLst>
            </p:cNvPr>
            <p:cNvSpPr txBox="1"/>
            <p:nvPr/>
          </p:nvSpPr>
          <p:spPr>
            <a:xfrm>
              <a:off x="1109374" y="4645644"/>
              <a:ext cx="7056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Proposition: Composition is Associative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358749-400B-4552-9153-2957A51EF9EA}"/>
                    </a:ext>
                  </a:extLst>
                </p:cNvPr>
                <p:cNvSpPr txBox="1"/>
                <p:nvPr/>
              </p:nvSpPr>
              <p:spPr>
                <a:xfrm>
                  <a:off x="1109374" y="5193984"/>
                  <a:ext cx="7861513" cy="1215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400" dirty="0"/>
                    <a:t>Let </a:t>
                  </a:r>
                  <a14:m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en-SG" sz="2200" dirty="0"/>
                    <a:t> be sets. Let </a:t>
                  </a:r>
                  <a14:m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SG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SG" sz="2200" dirty="0"/>
                    <a:t> and </a:t>
                  </a:r>
                  <a14:m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SG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en-SG" sz="2200" dirty="0"/>
                    <a:t> be relations.</a:t>
                  </a:r>
                </a:p>
                <a:p>
                  <a:pPr>
                    <a:spcAft>
                      <a:spcPts val="600"/>
                    </a:spcAft>
                    <a:tabLst>
                      <a:tab pos="1527175" algn="l"/>
                    </a:tabLst>
                  </a:pPr>
                  <a:r>
                    <a:rPr lang="en-SG" sz="2200" dirty="0"/>
                    <a:t>	</a:t>
                  </a:r>
                  <a14:m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SG" sz="2200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358749-400B-4552-9153-2957A51EF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4" y="5193984"/>
                  <a:ext cx="7861513" cy="1215717"/>
                </a:xfrm>
                <a:prstGeom prst="rect">
                  <a:avLst/>
                </a:prstGeom>
                <a:blipFill>
                  <a:blip r:embed="rId3"/>
                  <a:stretch>
                    <a:fillRect l="-1163" t="-4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20E7F5-8140-4A94-8879-5559288A665A}"/>
              </a:ext>
            </a:extLst>
          </p:cNvPr>
          <p:cNvGrpSpPr/>
          <p:nvPr/>
        </p:nvGrpSpPr>
        <p:grpSpPr>
          <a:xfrm>
            <a:off x="537689" y="3096640"/>
            <a:ext cx="8224345" cy="1501612"/>
            <a:chOff x="993227" y="4598517"/>
            <a:chExt cx="8224345" cy="1501612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1E7D2DB-DB3A-4CB9-BCBC-3D165D5E3778}"/>
                </a:ext>
              </a:extLst>
            </p:cNvPr>
            <p:cNvSpPr/>
            <p:nvPr/>
          </p:nvSpPr>
          <p:spPr>
            <a:xfrm>
              <a:off x="993228" y="4598518"/>
              <a:ext cx="8224344" cy="150161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1BA7253-23F6-4FDA-9EDC-9CA912F8013E}"/>
                </a:ext>
              </a:extLst>
            </p:cNvPr>
            <p:cNvSpPr/>
            <p:nvPr/>
          </p:nvSpPr>
          <p:spPr>
            <a:xfrm>
              <a:off x="993227" y="4598517"/>
              <a:ext cx="8224344" cy="573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D9DC815-9471-48BB-8ADF-F2BEBDF6EC1F}"/>
                </a:ext>
              </a:extLst>
            </p:cNvPr>
            <p:cNvSpPr txBox="1"/>
            <p:nvPr/>
          </p:nvSpPr>
          <p:spPr>
            <a:xfrm>
              <a:off x="1109374" y="4645644"/>
              <a:ext cx="7056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Proposition: Inverse of Composition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9F9C67E-6843-4F3F-BF0C-7EBA71A22C93}"/>
                    </a:ext>
                  </a:extLst>
                </p:cNvPr>
                <p:cNvSpPr txBox="1"/>
                <p:nvPr/>
              </p:nvSpPr>
              <p:spPr>
                <a:xfrm>
                  <a:off x="1109374" y="5193984"/>
                  <a:ext cx="7861513" cy="9061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400" dirty="0"/>
                    <a:t>Let </a:t>
                  </a:r>
                  <a14:m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SG" sz="2200" dirty="0"/>
                    <a:t> and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SG" sz="2200" dirty="0"/>
                    <a:t> be sets. Let </a:t>
                  </a:r>
                  <a14:m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SG" sz="2200" dirty="0"/>
                    <a:t> and </a:t>
                  </a:r>
                  <a14:m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SG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SG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SG" sz="2200" dirty="0"/>
                    <a:t> be relations.</a:t>
                  </a:r>
                </a:p>
                <a:p>
                  <a:pPr>
                    <a:spcAft>
                      <a:spcPts val="600"/>
                    </a:spcAft>
                    <a:tabLst>
                      <a:tab pos="1527175" algn="l"/>
                    </a:tabLst>
                  </a:pPr>
                  <a:r>
                    <a:rPr lang="en-SG" sz="2200" dirty="0"/>
                    <a:t>	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SG" sz="22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9F9C67E-6843-4F3F-BF0C-7EBA71A22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4" y="5193984"/>
                  <a:ext cx="7861513" cy="906145"/>
                </a:xfrm>
                <a:prstGeom prst="rect">
                  <a:avLst/>
                </a:prstGeom>
                <a:blipFill>
                  <a:blip r:embed="rId4"/>
                  <a:stretch>
                    <a:fillRect l="-1163" t="-5405" b="-473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D2D5F7-8419-4A7D-89FC-52AFEB2F8D7A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90DF07-BCAE-45F4-87A1-D631A6953DC5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62D95BA-CD93-4480-80D5-F11534FD50A8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814922-CEBC-4FE0-9BBA-5E55C1336835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828B00-2055-401D-A2FC-29E43CC89439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1B278FE-FE37-43E9-B548-C5BA1595D3AF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E640EB-4775-4A7B-AA34-4F1E5E1B5DEB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853407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i="1" dirty="0">
                <a:solidFill>
                  <a:schemeClr val="bg1"/>
                </a:solidFill>
              </a:rPr>
              <a:t>N</a:t>
            </a:r>
            <a:r>
              <a:rPr lang="en-SG" sz="1400" dirty="0">
                <a:solidFill>
                  <a:schemeClr val="bg1"/>
                </a:solidFill>
              </a:rPr>
              <a:t>-</a:t>
            </a:r>
            <a:r>
              <a:rPr lang="en-SG" sz="1400" dirty="0" err="1">
                <a:solidFill>
                  <a:schemeClr val="bg1"/>
                </a:solidFill>
              </a:rPr>
              <a:t>ary</a:t>
            </a:r>
            <a:r>
              <a:rPr lang="en-SG" sz="1400" dirty="0">
                <a:solidFill>
                  <a:schemeClr val="bg1"/>
                </a:solidFill>
              </a:rPr>
              <a:t> Relations and Relational Databases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19</a:t>
            </a:fld>
            <a:endParaRPr lang="en-S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91E01-B64E-44AE-9F22-A227AAF29674}"/>
              </a:ext>
            </a:extLst>
          </p:cNvPr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6.1.5 </a:t>
            </a:r>
            <a:r>
              <a:rPr lang="en-SG" sz="2800" i="1" dirty="0">
                <a:solidFill>
                  <a:schemeClr val="bg1"/>
                </a:solidFill>
              </a:rPr>
              <a:t>N</a:t>
            </a:r>
            <a:r>
              <a:rPr lang="en-SG" sz="2800" dirty="0">
                <a:solidFill>
                  <a:schemeClr val="bg1"/>
                </a:solidFill>
              </a:rPr>
              <a:t>-</a:t>
            </a:r>
            <a:r>
              <a:rPr lang="en-SG" sz="2800" dirty="0" err="1">
                <a:solidFill>
                  <a:schemeClr val="bg1"/>
                </a:solidFill>
              </a:rPr>
              <a:t>ary</a:t>
            </a:r>
            <a:r>
              <a:rPr lang="en-SG" sz="2800" dirty="0">
                <a:solidFill>
                  <a:schemeClr val="bg1"/>
                </a:solidFill>
              </a:rPr>
              <a:t> Relations and Relational Databases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8DA2C6-8308-49A6-A259-AAC8696B03BA}"/>
              </a:ext>
            </a:extLst>
          </p:cNvPr>
          <p:cNvSpPr txBox="1"/>
          <p:nvPr/>
        </p:nvSpPr>
        <p:spPr>
          <a:xfrm>
            <a:off x="369739" y="1482041"/>
            <a:ext cx="829074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A relation involving two sets is called </a:t>
            </a:r>
            <a:r>
              <a:rPr lang="en-US" altLang="en-US" sz="2400" dirty="0">
                <a:solidFill>
                  <a:srgbClr val="0000FF"/>
                </a:solidFill>
              </a:rPr>
              <a:t>binary relation</a:t>
            </a:r>
            <a:r>
              <a:rPr lang="en-US" altLang="en-US" sz="2400" dirty="0"/>
              <a:t>. We can generalize a relation to involve more than two sets.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5AA4E4-4B5B-4A0C-8A8F-7DAE9C515BF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BB0B6F-B319-4710-89DE-1B9A0D06F53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A0B903E-68AB-44A4-9C59-F95EE4891DCC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07A093-17DD-48FC-A146-6A66FDC1F59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AA8CB0-307E-411E-9927-90EECBC5B13C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AF116D1-7FF7-43E4-A6D0-D760352EE1D0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544C1F8-8F26-4CAC-8582-99169E2113B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BCB46B-88BB-4AF8-A75E-CF392477821B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83074" y="2511236"/>
            <a:ext cx="7932276" cy="2169324"/>
            <a:chOff x="993228" y="4598517"/>
            <a:chExt cx="7932276" cy="2169324"/>
          </a:xfrm>
        </p:grpSpPr>
        <p:sp>
          <p:nvSpPr>
            <p:cNvPr id="29" name="Rectangle 28"/>
            <p:cNvSpPr/>
            <p:nvPr/>
          </p:nvSpPr>
          <p:spPr>
            <a:xfrm>
              <a:off x="993228" y="4598520"/>
              <a:ext cx="7932276" cy="216932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109375" y="4598517"/>
                  <a:ext cx="4235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2400" dirty="0">
                      <a:solidFill>
                        <a:schemeClr val="bg1"/>
                      </a:solidFill>
                    </a:rPr>
                    <a:t>Definition: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SG" sz="2400" dirty="0">
                      <a:solidFill>
                        <a:schemeClr val="bg1"/>
                      </a:solidFill>
                    </a:rPr>
                    <a:t>-</a:t>
                  </a:r>
                  <a:r>
                    <a:rPr lang="en-SG" sz="2400" dirty="0" err="1">
                      <a:solidFill>
                        <a:schemeClr val="bg1"/>
                      </a:solidFill>
                    </a:rPr>
                    <a:t>ary</a:t>
                  </a:r>
                  <a:r>
                    <a:rPr lang="en-SG" sz="2400" dirty="0">
                      <a:solidFill>
                        <a:schemeClr val="bg1"/>
                      </a:solidFill>
                    </a:rPr>
                    <a:t> Relation</a:t>
                  </a: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4598517"/>
                  <a:ext cx="4235832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302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109375" y="5121236"/>
                  <a:ext cx="7816129" cy="16466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Given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400" dirty="0"/>
                    <a:t> sets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400" dirty="0"/>
                    <a:t> an </a:t>
                  </a:r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a14:m>
                  <a:r>
                    <a:rPr lang="en-US" sz="2400" b="1" dirty="0"/>
                    <a:t>-</a:t>
                  </a:r>
                  <a:r>
                    <a:rPr lang="en-US" sz="2400" b="1" dirty="0" err="1"/>
                    <a:t>ary</a:t>
                  </a:r>
                  <a:r>
                    <a:rPr lang="en-US" sz="2400" b="1" dirty="0"/>
                    <a:t> relation </a:t>
                  </a:r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en-US" sz="2400" b="1" dirty="0"/>
                    <a:t> </a:t>
                  </a:r>
                  <a:r>
                    <a:rPr lang="en-US" sz="2400" dirty="0"/>
                    <a:t>on</a:t>
                  </a:r>
                  <a:br>
                    <a:rPr lang="en-US" sz="2400" dirty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2400" dirty="0"/>
                    <a:t> is a subset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×⋯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2400" dirty="0"/>
                    <a:t>. </a:t>
                  </a:r>
                </a:p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The special cases of 2-</a:t>
                  </a:r>
                  <a:r>
                    <a:rPr lang="en-US" sz="2400" dirty="0" err="1"/>
                    <a:t>ary</a:t>
                  </a:r>
                  <a:r>
                    <a:rPr lang="en-US" sz="2400" dirty="0"/>
                    <a:t>, 3-</a:t>
                  </a:r>
                  <a:r>
                    <a:rPr lang="en-US" sz="2400" dirty="0" err="1"/>
                    <a:t>ary</a:t>
                  </a:r>
                  <a:r>
                    <a:rPr lang="en-US" sz="2400" dirty="0"/>
                    <a:t> and 4-</a:t>
                  </a:r>
                  <a:r>
                    <a:rPr lang="en-US" sz="2400" dirty="0" err="1"/>
                    <a:t>ary</a:t>
                  </a:r>
                  <a:r>
                    <a:rPr lang="en-US" sz="2400" dirty="0"/>
                    <a:t> relations are called </a:t>
                  </a:r>
                  <a:r>
                    <a:rPr lang="en-US" sz="2400" b="1" dirty="0"/>
                    <a:t>binary</a:t>
                  </a:r>
                  <a:r>
                    <a:rPr lang="en-US" sz="2400" dirty="0"/>
                    <a:t>, </a:t>
                  </a:r>
                  <a:r>
                    <a:rPr lang="en-US" sz="2400" b="1" dirty="0"/>
                    <a:t>ternary</a:t>
                  </a:r>
                  <a:r>
                    <a:rPr lang="en-US" sz="2400" dirty="0"/>
                    <a:t> and </a:t>
                  </a:r>
                  <a:r>
                    <a:rPr lang="en-US" sz="2400" b="1" dirty="0"/>
                    <a:t>quaternary relations</a:t>
                  </a:r>
                  <a:r>
                    <a:rPr lang="en-US" sz="2400" dirty="0"/>
                    <a:t> respectively. </a:t>
                  </a: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21236"/>
                  <a:ext cx="7816129" cy="1646605"/>
                </a:xfrm>
                <a:prstGeom prst="rect">
                  <a:avLst/>
                </a:prstGeom>
                <a:blipFill>
                  <a:blip r:embed="rId4"/>
                  <a:stretch>
                    <a:fillRect l="-1248" t="-2963" r="-1014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Oval 3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713FCB-7ECA-4FC2-8726-F1C9E6F6B1B8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52F9CE0-5426-479A-9220-0D5F19001A22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3E7A50-C4B8-4A75-ADF1-7CBD434816C1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A25A6B-3698-488C-A172-E32748C3E07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6A49D8-B557-43A4-B0F2-890FA080CC6A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39074DD-F6FF-441D-A528-DC6F5675AC46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B0B1C1D-F3C6-45FC-9B3C-AFDD8088EB16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A7A1FC4-704C-42F9-A464-5E47695EB44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93394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485733"/>
            <a:ext cx="9144000" cy="2769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</a:t>
            </a:fld>
            <a:endParaRPr lang="en-SG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495504"/>
            <a:ext cx="9144000" cy="30357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6.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86563918"/>
              </p:ext>
            </p:extLst>
          </p:nvPr>
        </p:nvGraphicFramePr>
        <p:xfrm>
          <a:off x="486716" y="890582"/>
          <a:ext cx="8170568" cy="5103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7849C3-455C-4E2C-AFB8-00C5134DC270}"/>
              </a:ext>
            </a:extLst>
          </p:cNvPr>
          <p:cNvSpPr txBox="1"/>
          <p:nvPr/>
        </p:nvSpPr>
        <p:spPr>
          <a:xfrm>
            <a:off x="486716" y="6304244"/>
            <a:ext cx="5647384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Reference: Epp’s Chapter 8 Properties of Relations</a:t>
            </a:r>
          </a:p>
        </p:txBody>
      </p:sp>
      <p:sp>
        <p:nvSpPr>
          <p:cNvPr id="22" name="Oval 21"/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/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/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F3DEE4-D47F-41A8-830B-40171BDE6D3B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FD1D31-A798-450A-AF2B-825B4A75C0B0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5CA3BF-DE8E-4E50-8B60-67BB01046A3F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141112-EA70-497A-83D0-16A50956CD34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9F8C20-B1F9-4792-BC46-C2E9B6C3B534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9444DF-56EC-4E20-AE88-EE389D3738D2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31625B-06DD-4F93-B8BC-798761067639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5133CC-6FB5-4815-99AB-0D400B51BE44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8B7DD57-7206-421B-8342-73CBFEA0D246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55764E-67DF-48B0-A1D1-B04833F4DDD9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810888E-411C-42A7-BE85-23CA47F502EC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B37A73-3428-4EEA-B212-51076A08D64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394AE8-2924-443C-96CF-6E1FA7B5C470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54847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i="1" dirty="0">
                <a:solidFill>
                  <a:schemeClr val="bg1"/>
                </a:solidFill>
              </a:rPr>
              <a:t>N</a:t>
            </a:r>
            <a:r>
              <a:rPr lang="en-SG" sz="1400" dirty="0">
                <a:solidFill>
                  <a:schemeClr val="bg1"/>
                </a:solidFill>
              </a:rPr>
              <a:t>-</a:t>
            </a:r>
            <a:r>
              <a:rPr lang="en-SG" sz="1400" dirty="0" err="1">
                <a:solidFill>
                  <a:schemeClr val="bg1"/>
                </a:solidFill>
              </a:rPr>
              <a:t>ary</a:t>
            </a:r>
            <a:r>
              <a:rPr lang="en-SG" sz="1400" dirty="0">
                <a:solidFill>
                  <a:schemeClr val="bg1"/>
                </a:solidFill>
              </a:rPr>
              <a:t> Relations and Relational Databases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20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/>
              <p:nvPr/>
            </p:nvSpPr>
            <p:spPr>
              <a:xfrm>
                <a:off x="304445" y="889074"/>
                <a:ext cx="8535110" cy="2031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#9: </a:t>
                </a:r>
                <a:r>
                  <a:rPr lang="en-US" altLang="en-US" sz="2000" dirty="0"/>
                  <a:t>(The following is a radically simplified version of a database that might be used in a hospital.)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 be a set of positive integers,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400" dirty="0"/>
                  <a:t> be sets of alphabetic character strings,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2400" dirty="0"/>
                  <a:t> be a set of numeric character strings.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sz="2400" dirty="0"/>
                  <a:t>Define a quaternary relation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40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400" dirty="0"/>
                  <a:t> as follows: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45" y="889074"/>
                <a:ext cx="8535110" cy="2031325"/>
              </a:xfrm>
              <a:prstGeom prst="rect">
                <a:avLst/>
              </a:prstGeom>
              <a:blipFill>
                <a:blip r:embed="rId3"/>
                <a:stretch>
                  <a:fillRect l="-1143" t="-2402" r="-929" b="-60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F5AA4E4-4B5B-4A0C-8A8F-7DAE9C515BF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BB0B6F-B319-4710-89DE-1B9A0D06F53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A0B903E-68AB-44A4-9C59-F95EE4891DCC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07A093-17DD-48FC-A146-6A66FDC1F59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AA8CB0-307E-411E-9927-90EECBC5B13C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AF116D1-7FF7-43E4-A6D0-D760352EE1D0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544C1F8-8F26-4CAC-8582-99169E2113B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BCB46B-88BB-4AF8-A75E-CF392477821B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8751" y="2913855"/>
                <a:ext cx="7638757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400" dirty="0"/>
                  <a:t> a patient with ID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named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was admitted on 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with primary diagnosis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51" y="2913855"/>
                <a:ext cx="7638757" cy="830997"/>
              </a:xfrm>
              <a:prstGeom prst="rect">
                <a:avLst/>
              </a:prstGeom>
              <a:blipFill>
                <a:blip r:embed="rId4"/>
                <a:stretch>
                  <a:fillRect l="-558" t="-5072" r="-1036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369739" y="3896974"/>
            <a:ext cx="7783662" cy="2708434"/>
            <a:chOff x="361532" y="4178830"/>
            <a:chExt cx="7783662" cy="2708434"/>
          </a:xfrm>
        </p:grpSpPr>
        <p:sp>
          <p:nvSpPr>
            <p:cNvPr id="7" name="TextBox 6"/>
            <p:cNvSpPr txBox="1"/>
            <p:nvPr/>
          </p:nvSpPr>
          <p:spPr>
            <a:xfrm>
              <a:off x="361532" y="4293059"/>
              <a:ext cx="27713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At a particular hospital, this relation might contain these 4-tuples: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95754" y="4178830"/>
              <a:ext cx="5049440" cy="27084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tabLst>
                  <a:tab pos="457200" algn="l"/>
                  <a:tab pos="1371600" algn="l"/>
                  <a:tab pos="1547813" algn="l"/>
                </a:tabLst>
                <a:defRPr/>
              </a:pPr>
              <a:r>
                <a:rPr lang="de-DE" sz="2000" dirty="0"/>
                <a:t>(011985, John Schmidt, 020710, asthma)</a:t>
              </a:r>
            </a:p>
            <a:p>
              <a:pPr>
                <a:spcAft>
                  <a:spcPts val="600"/>
                </a:spcAft>
                <a:tabLst>
                  <a:tab pos="457200" algn="l"/>
                  <a:tab pos="1371600" algn="l"/>
                  <a:tab pos="1547813" algn="l"/>
                </a:tabLst>
                <a:defRPr/>
              </a:pPr>
              <a:r>
                <a:rPr lang="pl-PL" sz="2000" dirty="0"/>
                <a:t>(574329, Tak Kurosawa, 011410, pneumonia)</a:t>
              </a:r>
              <a:endParaRPr lang="en-US" sz="2000" dirty="0"/>
            </a:p>
            <a:p>
              <a:pPr>
                <a:spcAft>
                  <a:spcPts val="600"/>
                </a:spcAft>
                <a:tabLst>
                  <a:tab pos="457200" algn="l"/>
                  <a:tab pos="1371600" algn="l"/>
                  <a:tab pos="1547813" algn="l"/>
                </a:tabLst>
                <a:defRPr/>
              </a:pPr>
              <a:r>
                <a:rPr lang="en-US" sz="2000" dirty="0"/>
                <a:t>(466581, Mary Lazars, 010310, appendicitis)</a:t>
              </a:r>
            </a:p>
            <a:p>
              <a:pPr>
                <a:spcAft>
                  <a:spcPts val="600"/>
                </a:spcAft>
                <a:tabLst>
                  <a:tab pos="457200" algn="l"/>
                  <a:tab pos="1371600" algn="l"/>
                  <a:tab pos="1547813" algn="l"/>
                </a:tabLst>
                <a:defRPr/>
              </a:pPr>
              <a:r>
                <a:rPr lang="sv-SE" sz="2000" dirty="0"/>
                <a:t>(008352, Joan Kaplan, 112409, gastritis)</a:t>
              </a:r>
            </a:p>
            <a:p>
              <a:pPr>
                <a:spcAft>
                  <a:spcPts val="600"/>
                </a:spcAft>
                <a:tabLst>
                  <a:tab pos="457200" algn="l"/>
                  <a:tab pos="1371600" algn="l"/>
                  <a:tab pos="1547813" algn="l"/>
                </a:tabLst>
                <a:defRPr/>
              </a:pPr>
              <a:r>
                <a:rPr lang="en-US" sz="2000" dirty="0"/>
                <a:t>(011985, John Schmidt, 021710, pneumonia)</a:t>
              </a:r>
            </a:p>
            <a:p>
              <a:pPr>
                <a:spcAft>
                  <a:spcPts val="600"/>
                </a:spcAft>
                <a:tabLst>
                  <a:tab pos="457200" algn="l"/>
                  <a:tab pos="1371600" algn="l"/>
                  <a:tab pos="1547813" algn="l"/>
                </a:tabLst>
                <a:defRPr/>
              </a:pPr>
              <a:r>
                <a:rPr lang="nl-NL" sz="2000" dirty="0"/>
                <a:t>(244388, Sarah Wu, 010310, broken leg)</a:t>
              </a:r>
              <a:endParaRPr lang="en-US" sz="2000" dirty="0"/>
            </a:p>
            <a:p>
              <a:pPr>
                <a:spcAft>
                  <a:spcPts val="600"/>
                </a:spcAft>
                <a:tabLst>
                  <a:tab pos="457200" algn="l"/>
                  <a:tab pos="1371600" algn="l"/>
                  <a:tab pos="1547813" algn="l"/>
                </a:tabLst>
                <a:defRPr/>
              </a:pPr>
              <a:r>
                <a:rPr lang="en-US" sz="2000" dirty="0"/>
                <a:t>(778400, Jamal </a:t>
              </a:r>
              <a:r>
                <a:rPr lang="en-US" sz="2000" dirty="0" err="1"/>
                <a:t>Baskers</a:t>
              </a:r>
              <a:r>
                <a:rPr lang="en-US" sz="2000" dirty="0"/>
                <a:t>, 122709, appendicitis)</a:t>
              </a:r>
              <a:endParaRPr lang="nl-NL" sz="2000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51B198D8-7249-41D3-AD79-CC16F99267A2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371E0C-BACA-48B0-A2C8-EE46E1C5269B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ECB2C6-53DD-4821-AAD7-10F0C71E5D4C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F14F95-4961-44B1-93A2-2A9ED8E3D02E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63F11B-82DA-4716-A4FB-E896B784F581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BB34A6-87C9-4E61-9807-BB695CBA72C5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385870-7EFF-4CCB-91F0-E9ACF3D62B19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FDEC961-2AF6-4820-9713-E1C1F377ACDE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0502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i="1" dirty="0">
                <a:solidFill>
                  <a:schemeClr val="bg1"/>
                </a:solidFill>
              </a:rPr>
              <a:t>N</a:t>
            </a:r>
            <a:r>
              <a:rPr lang="en-SG" sz="1400" dirty="0">
                <a:solidFill>
                  <a:schemeClr val="bg1"/>
                </a:solidFill>
              </a:rPr>
              <a:t>-</a:t>
            </a:r>
            <a:r>
              <a:rPr lang="en-SG" sz="1400" dirty="0" err="1">
                <a:solidFill>
                  <a:schemeClr val="bg1"/>
                </a:solidFill>
              </a:rPr>
              <a:t>ary</a:t>
            </a:r>
            <a:r>
              <a:rPr lang="en-SG" sz="1400" dirty="0">
                <a:solidFill>
                  <a:schemeClr val="bg1"/>
                </a:solidFill>
              </a:rPr>
              <a:t> Relations and Relational Databases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21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/>
              <p:nvPr/>
            </p:nvSpPr>
            <p:spPr>
              <a:xfrm>
                <a:off x="260574" y="976019"/>
                <a:ext cx="853511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/>
                  <a:t>For example, in the database language SQL, if the above database is denoted as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400" dirty="0"/>
                  <a:t>, the result of the query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74" y="976019"/>
                <a:ext cx="8535110" cy="830997"/>
              </a:xfrm>
              <a:prstGeom prst="rect">
                <a:avLst/>
              </a:prstGeom>
              <a:blipFill>
                <a:blip r:embed="rId3"/>
                <a:stretch>
                  <a:fillRect l="-1143" t="-5882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F5AA4E4-4B5B-4A0C-8A8F-7DAE9C515BF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BB0B6F-B319-4710-89DE-1B9A0D06F53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A0B903E-68AB-44A4-9C59-F95EE4891DCC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07A093-17DD-48FC-A146-6A66FDC1F59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AA8CB0-307E-411E-9927-90EECBC5B13C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AF116D1-7FF7-43E4-A6D0-D760352EE1D0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544C1F8-8F26-4CAC-8582-99169E2113B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BCB46B-88BB-4AF8-A75E-CF392477821B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/>
              <p:nvPr/>
            </p:nvSpPr>
            <p:spPr>
              <a:xfrm>
                <a:off x="492307" y="1982033"/>
                <a:ext cx="8281892" cy="43088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200" dirty="0"/>
                  <a:t>SELECT </a:t>
                </a:r>
                <a:r>
                  <a:rPr lang="en-US" altLang="en-US" sz="2200" dirty="0" err="1"/>
                  <a:t>Patient_ID</a:t>
                </a:r>
                <a:r>
                  <a:rPr lang="en-US" altLang="en-US" sz="2200" dirty="0"/>
                  <a:t>#, Name FROM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200" dirty="0"/>
                  <a:t> WHERE </a:t>
                </a:r>
                <a:r>
                  <a:rPr lang="en-US" altLang="en-US" sz="2200" dirty="0" err="1"/>
                  <a:t>Admission_Date</a:t>
                </a:r>
                <a:r>
                  <a:rPr lang="en-US" altLang="en-US" sz="2200" dirty="0"/>
                  <a:t>=010310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7" y="1982033"/>
                <a:ext cx="8281892" cy="430887"/>
              </a:xfrm>
              <a:prstGeom prst="rect">
                <a:avLst/>
              </a:prstGeom>
              <a:blipFill>
                <a:blip r:embed="rId4"/>
                <a:stretch>
                  <a:fillRect l="-882" t="-8219" b="-260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F8DA2C6-8308-49A6-A259-AAC8696B03BA}"/>
              </a:ext>
            </a:extLst>
          </p:cNvPr>
          <p:cNvSpPr txBox="1"/>
          <p:nvPr/>
        </p:nvSpPr>
        <p:spPr>
          <a:xfrm>
            <a:off x="260574" y="2605733"/>
            <a:ext cx="853511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would yield a list of the ID numbers and names of all patients admitted on 01-03-10: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819141" y="3629543"/>
            <a:ext cx="3018952" cy="9079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457200" algn="l"/>
                <a:tab pos="1371600" algn="l"/>
                <a:tab pos="1547813" algn="l"/>
              </a:tabLst>
              <a:defRPr/>
            </a:pPr>
            <a:r>
              <a:rPr lang="en-US" sz="2400" dirty="0"/>
              <a:t>466581 Mary Lazars</a:t>
            </a:r>
          </a:p>
          <a:p>
            <a:pPr>
              <a:spcAft>
                <a:spcPts val="600"/>
              </a:spcAft>
              <a:tabLst>
                <a:tab pos="457200" algn="l"/>
                <a:tab pos="1371600" algn="l"/>
                <a:tab pos="1547813" algn="l"/>
              </a:tabLst>
              <a:defRPr/>
            </a:pPr>
            <a:r>
              <a:rPr lang="nl-NL" sz="2400" dirty="0"/>
              <a:t>244388 Sarah Wu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/>
              <p:nvPr/>
            </p:nvSpPr>
            <p:spPr>
              <a:xfrm>
                <a:off x="324356" y="4726637"/>
                <a:ext cx="8535110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/>
                  <a:t>This is obtained by taking the intersection of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{010310}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400" dirty="0"/>
                  <a:t> with the database and then projecting onto the first two fields.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8DA2C6-8308-49A6-A259-AAC8696B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6" y="4726637"/>
                <a:ext cx="8535110" cy="1200329"/>
              </a:xfrm>
              <a:prstGeom prst="rect">
                <a:avLst/>
              </a:prstGeom>
              <a:blipFill>
                <a:blip r:embed="rId5"/>
                <a:stretch>
                  <a:fillRect l="-1071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D33759E8-47EF-41A1-8115-28057934D2B5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7F24DA-AAE6-41B9-A6B4-41D5F90AAE15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F5A426-B468-4B56-883D-00EE90A4F511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87C9CD-8775-49DA-870F-3275581BA98E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704794-24C2-4678-BB25-E494881E4847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928224-8EFA-4AFF-8458-76CE860E166B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091A02-802C-4488-83BB-3D7E8150A31A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E2B46FC-5099-4B76-A17E-95E2AA4EB4AB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2639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5504"/>
            <a:ext cx="9144000" cy="30357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22</a:t>
            </a:fld>
            <a:endParaRPr lang="en-SG" dirty="0"/>
          </a:p>
        </p:txBody>
      </p:sp>
      <p:sp>
        <p:nvSpPr>
          <p:cNvPr id="23" name="Rounded Rectangle 22"/>
          <p:cNvSpPr/>
          <p:nvPr/>
        </p:nvSpPr>
        <p:spPr>
          <a:xfrm>
            <a:off x="644577" y="2152650"/>
            <a:ext cx="7870773" cy="1391048"/>
          </a:xfrm>
          <a:prstGeom prst="roundRect">
            <a:avLst/>
          </a:prstGeom>
          <a:solidFill>
            <a:srgbClr val="0033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311442" y="2250032"/>
            <a:ext cx="6749716" cy="1196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22313" indent="-722313" algn="ctr">
              <a:tabLst>
                <a:tab pos="722313" algn="l"/>
              </a:tabLst>
            </a:pPr>
            <a:r>
              <a:rPr lang="en-SG" sz="3600" dirty="0">
                <a:solidFill>
                  <a:schemeClr val="bg1"/>
                </a:solidFill>
                <a:latin typeface="+mn-lt"/>
              </a:rPr>
              <a:t>6.2	Reflexivity, Symmetry </a:t>
            </a:r>
            <a:br>
              <a:rPr lang="en-SG" sz="3600" dirty="0">
                <a:solidFill>
                  <a:schemeClr val="bg1"/>
                </a:solidFill>
                <a:latin typeface="+mn-lt"/>
              </a:rPr>
            </a:br>
            <a:r>
              <a:rPr lang="en-SG" sz="3600" dirty="0">
                <a:solidFill>
                  <a:schemeClr val="bg1"/>
                </a:solidFill>
                <a:latin typeface="+mn-lt"/>
              </a:rPr>
              <a:t>and Transitivity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B8E183-9E8C-4FC1-842A-F56A3BD7A84B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C3C464-5F9C-47F6-8140-72167117B12A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B9E789-4B14-481A-8F43-FFEA9879238C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E78E0-733F-49F0-88DD-4C375D980B58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5BE22A-70EB-4565-B3D2-7DC92979B878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A51D8C8-233D-4047-A101-49A7B9494B03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FB9D39-DF64-49D0-B512-8C59590E9B99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52A063-5A7A-4BBC-AD1D-24773CEF47BE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CEA382-F996-4B23-BCC2-ED03C83A3FD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42B7D5-17F8-427B-8DCC-01759481074B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147AF63-02EE-4DF8-8CE4-4D646F6A8D5A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0234B5A-C45F-488D-A6FC-1F155ABE501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B27027-0AC8-4A98-B52C-E492E05E923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519D540-C1DA-4AF4-8278-94F87A8C071F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41775C-5F85-4D30-ACAE-EAE3EADEA477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77B9D9-B454-44B0-89A1-6D71FCCB6E93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47198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Definitions of Reflexivity, Symmetry and Transitivity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23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6.2.1 Definitions of Reflexivity, Symmetry and Transitivity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1549459"/>
                <a:ext cx="8562388" cy="1461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#10: </a:t>
                </a:r>
                <a:r>
                  <a:rPr lang="en-US" alt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={2, 3, 4, 6, 7, 9} </m:t>
                    </m:r>
                  </m:oMath>
                </a14:m>
                <a:r>
                  <a:rPr lang="en-US" altLang="en-US" sz="2800" dirty="0"/>
                  <a:t>and define a relation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 as follows: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alt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𝑥𝑅𝑦</m:t>
                        </m:r>
                        <m:r>
                          <a:rPr lang="en-SG" alt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⇔3</m:t>
                        </m:r>
                      </m:e>
                      <m:e>
                        <m:d>
                          <m:dPr>
                            <m:ctrlPr>
                              <a:rPr lang="en-SG" alt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alt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SG" alt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en-US" sz="2800" dirty="0"/>
                  <a:t>.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SG" altLang="en-US" sz="2800" dirty="0"/>
                  <a:t>The directed graph for </a:t>
                </a:r>
                <a14:m>
                  <m:oMath xmlns:m="http://schemas.openxmlformats.org/officeDocument/2006/math">
                    <m:r>
                      <a:rPr lang="en-SG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altLang="en-US" sz="2800" dirty="0"/>
                  <a:t> is shown below: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1549459"/>
                <a:ext cx="8562388" cy="1461939"/>
              </a:xfrm>
              <a:prstGeom prst="rect">
                <a:avLst/>
              </a:prstGeom>
              <a:blipFill>
                <a:blip r:embed="rId3"/>
                <a:stretch>
                  <a:fillRect l="-1496" t="-3750" b="-1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23" y="3165759"/>
            <a:ext cx="3655293" cy="234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4022948" y="3011398"/>
            <a:ext cx="4705197" cy="36317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/>
              <a:t>Each point of the graph has an arrow looping around from it back to itself.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altLang="en-US" sz="2000" dirty="0"/>
              <a:t>Wherever there is an arrow going from one point to another, there is also an arrow going from the second point back to the first.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altLang="en-US" sz="2000" dirty="0"/>
              <a:t>Wherever there is an arrow going from one point to a second and from the second point to a third, there is also an arrow going from the first point to the third.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C2E8AC-0937-43FF-846E-66729CF9A406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245534-77A9-49BE-B58E-E3AC9FFB86C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B1F97A-7FA5-4270-9AAE-D45564D062B9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C9B60D1-8F43-4ABF-9ADA-7F7EDB94452F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34D210-9855-4FB1-B40D-C571137ECE2B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F4DBFD6-038F-4D43-96CC-43395486DD16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A940D2D-A365-4330-A8B5-B55AEBFC232C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2A1206-8AD0-41C7-B018-20708FDE6AB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CE6C26-F4DD-4523-AAB7-B50EE8D78A56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F39911-022B-47B6-A95C-245EBDAF415D}"/>
                  </a:ext>
                </a:extLst>
              </p:cNvPr>
              <p:cNvSpPr txBox="1"/>
              <p:nvPr/>
            </p:nvSpPr>
            <p:spPr>
              <a:xfrm>
                <a:off x="172488" y="5855332"/>
                <a:ext cx="3637665" cy="7232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I</a:t>
                </a:r>
                <a:r>
                  <a:rPr lang="en-US" sz="1800" dirty="0"/>
                  <a:t>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SG" sz="1800" dirty="0"/>
                  <a:t>: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∃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SG" sz="1800" dirty="0"/>
                  <a:t> such that </a:t>
                </a:r>
                <a14:m>
                  <m:oMath xmlns:m="http://schemas.openxmlformats.org/officeDocument/2006/math">
                    <m:r>
                      <a:rPr lang="en-SG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1800" i="1" dirty="0" smtClean="0">
                        <a:latin typeface="Cambria Math" panose="02040503050406030204" pitchFamily="18" charset="0"/>
                      </a:rPr>
                      <m:t>𝑑𝑘</m:t>
                    </m:r>
                  </m:oMath>
                </a14:m>
                <a:r>
                  <a:rPr lang="en-SG" sz="18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F39911-022B-47B6-A95C-245EBDAF4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88" y="5855332"/>
                <a:ext cx="3637665" cy="723275"/>
              </a:xfrm>
              <a:prstGeom prst="rect">
                <a:avLst/>
              </a:prstGeom>
              <a:blipFill>
                <a:blip r:embed="rId5"/>
                <a:stretch>
                  <a:fillRect l="-1340" t="-5085" b="-135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CB206C-612A-402E-8D97-968E409B8066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D0D7A1-DDC2-4CF0-BDB6-BE292364322B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C596BED-DE10-479C-A7DA-4051E9248DC6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B78738-CB9C-4E3E-906F-657328A8EAD7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3B304B-86A6-469F-A932-20FCCFC2609B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14D1660-1D70-4012-A574-F70D914E7AC4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1972E5-47F4-4A91-8369-04F2F28C9E3C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69633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Definitions of Reflexivity, Symmetry and Transitivity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24</a:t>
            </a:fld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369739" y="943966"/>
            <a:ext cx="829074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400" dirty="0"/>
              <a:t>Properties (1), (2), and (3) correspond to properties of general relations called </a:t>
            </a:r>
            <a:r>
              <a:rPr lang="en-US" altLang="en-US" sz="2400" i="1" dirty="0">
                <a:solidFill>
                  <a:srgbClr val="C00000"/>
                </a:solidFill>
              </a:rPr>
              <a:t>reflexivity</a:t>
            </a:r>
            <a:r>
              <a:rPr lang="en-US" altLang="en-US" sz="2400" dirty="0"/>
              <a:t>, </a:t>
            </a:r>
            <a:r>
              <a:rPr lang="en-US" altLang="en-US" sz="2400" i="1" dirty="0">
                <a:solidFill>
                  <a:srgbClr val="C00000"/>
                </a:solidFill>
              </a:rPr>
              <a:t>symmetry</a:t>
            </a:r>
            <a:r>
              <a:rPr lang="en-US" altLang="en-US" sz="2400" dirty="0"/>
              <a:t>, and </a:t>
            </a:r>
            <a:r>
              <a:rPr lang="en-US" altLang="en-US" sz="2400" i="1" dirty="0">
                <a:solidFill>
                  <a:srgbClr val="C00000"/>
                </a:solidFill>
              </a:rPr>
              <a:t>transitivity</a:t>
            </a:r>
            <a:r>
              <a:rPr lang="en-US" altLang="en-US" sz="2400" dirty="0"/>
              <a:t>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FACD1B-C378-430E-8982-7FA4C4DA0D5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D26477-7880-48A0-A9BC-898C376B4588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82058B-E7FD-4A5F-A983-EA2F4AD186B6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651761-A7A6-4A59-A275-FD4DF0684BA5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3DAB92B-4782-4CC5-AF57-976E15CBA97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686C93F-20A6-493F-849B-4FD24016E5CB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CCF8F91-8909-4239-9382-4639D3E7AD7F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830FE64-1810-4B79-B59C-6B58CDEDF5D4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31139" y="1774932"/>
            <a:ext cx="7932276" cy="2414295"/>
            <a:chOff x="993228" y="4598517"/>
            <a:chExt cx="7932276" cy="2414295"/>
          </a:xfrm>
        </p:grpSpPr>
        <p:sp>
          <p:nvSpPr>
            <p:cNvPr id="27" name="Rectangle 26"/>
            <p:cNvSpPr/>
            <p:nvPr/>
          </p:nvSpPr>
          <p:spPr>
            <a:xfrm>
              <a:off x="993228" y="4598519"/>
              <a:ext cx="7932276" cy="24142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9375" y="4598517"/>
              <a:ext cx="6853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Definitions: Reflexivity, Symmetry, Transitivity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109375" y="5080044"/>
                  <a:ext cx="7600717" cy="18004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400" dirty="0"/>
                    <a:t> be a relation on a set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.</a:t>
                  </a:r>
                </a:p>
                <a:p>
                  <a:pPr marL="55563">
                    <a:spcAft>
                      <a:spcPts val="600"/>
                    </a:spcAft>
                    <a:tabLst>
                      <a:tab pos="463550" algn="l"/>
                    </a:tabLst>
                  </a:pPr>
                  <a:r>
                    <a:rPr lang="en-US" sz="2400" dirty="0"/>
                    <a:t>1.	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400" dirty="0"/>
                    <a:t> is </a:t>
                  </a:r>
                  <a:r>
                    <a:rPr lang="en-US" sz="2400" b="1" dirty="0"/>
                    <a:t>reflexive</a:t>
                  </a:r>
                  <a:r>
                    <a:rPr lang="en-US" sz="2400" dirty="0"/>
                    <a:t> </a:t>
                  </a:r>
                  <a:r>
                    <a:rPr lang="en-US" sz="2400" dirty="0" err="1"/>
                    <a:t>iff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𝑥𝑅𝑥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.</a:t>
                  </a:r>
                </a:p>
                <a:p>
                  <a:pPr marL="55563">
                    <a:spcAft>
                      <a:spcPts val="600"/>
                    </a:spcAft>
                    <a:tabLst>
                      <a:tab pos="463550" algn="l"/>
                    </a:tabLst>
                  </a:pPr>
                  <a:r>
                    <a:rPr lang="en-US" sz="2400" dirty="0"/>
                    <a:t>2.	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400" dirty="0"/>
                    <a:t> is </a:t>
                  </a:r>
                  <a:r>
                    <a:rPr lang="en-US" sz="2400" b="1" dirty="0"/>
                    <a:t>symmetric</a:t>
                  </a:r>
                  <a:r>
                    <a:rPr lang="en-US" sz="2400" dirty="0"/>
                    <a:t> </a:t>
                  </a:r>
                  <a:r>
                    <a:rPr lang="en-US" sz="2400" dirty="0" err="1"/>
                    <a:t>iff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𝑥𝑅𝑦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𝑦𝑅𝑥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).</m:t>
                      </m:r>
                    </m:oMath>
                  </a14:m>
                  <a:endParaRPr lang="en-US" sz="2400" b="0" dirty="0">
                    <a:ea typeface="Cambria Math" panose="02040503050406030204" pitchFamily="18" charset="0"/>
                  </a:endParaRPr>
                </a:p>
                <a:p>
                  <a:pPr marL="55563">
                    <a:spcAft>
                      <a:spcPts val="600"/>
                    </a:spcAft>
                    <a:tabLst>
                      <a:tab pos="463550" algn="l"/>
                    </a:tabLst>
                  </a:pPr>
                  <a:r>
                    <a:rPr lang="en-US" sz="2400" dirty="0"/>
                    <a:t>3.	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400" dirty="0"/>
                    <a:t> is </a:t>
                  </a:r>
                  <a:r>
                    <a:rPr lang="en-US" sz="2400" b="1" dirty="0"/>
                    <a:t>transitive</a:t>
                  </a:r>
                  <a:r>
                    <a:rPr lang="en-US" sz="2400" dirty="0"/>
                    <a:t> </a:t>
                  </a:r>
                  <a:r>
                    <a:rPr lang="en-US" sz="2400" dirty="0" err="1"/>
                    <a:t>iff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𝑥𝑅𝑦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𝑦𝑅𝑧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sz="2400" dirty="0"/>
                    <a:t>).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080044"/>
                  <a:ext cx="7600717" cy="1800493"/>
                </a:xfrm>
                <a:prstGeom prst="rect">
                  <a:avLst/>
                </a:prstGeom>
                <a:blipFill>
                  <a:blip r:embed="rId3"/>
                  <a:stretch>
                    <a:fillRect l="-1283" t="-2703" b="-641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F79697C8-57CC-4625-97AB-CA9EAAD784C3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75F398-4098-4D22-84B0-ABFB729437EE}"/>
              </a:ext>
            </a:extLst>
          </p:cNvPr>
          <p:cNvGrpSpPr/>
          <p:nvPr/>
        </p:nvGrpSpPr>
        <p:grpSpPr>
          <a:xfrm>
            <a:off x="921093" y="4795019"/>
            <a:ext cx="483218" cy="568715"/>
            <a:chOff x="754135" y="4795019"/>
            <a:chExt cx="483218" cy="5687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AE7A76E-8EED-45BC-9724-1AA96D44D2DB}"/>
                </a:ext>
              </a:extLst>
            </p:cNvPr>
            <p:cNvSpPr/>
            <p:nvPr/>
          </p:nvSpPr>
          <p:spPr>
            <a:xfrm>
              <a:off x="1058935" y="5163012"/>
              <a:ext cx="178418" cy="20072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C354223-16C7-4EA6-9330-6A2D9115A515}"/>
                    </a:ext>
                  </a:extLst>
                </p:cNvPr>
                <p:cNvSpPr txBox="1"/>
                <p:nvPr/>
              </p:nvSpPr>
              <p:spPr>
                <a:xfrm>
                  <a:off x="754135" y="4795019"/>
                  <a:ext cx="3940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C354223-16C7-4EA6-9330-6A2D9115A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35" y="4795019"/>
                  <a:ext cx="39400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C4060C-8902-4A9D-B8EE-4E4D88942288}"/>
              </a:ext>
            </a:extLst>
          </p:cNvPr>
          <p:cNvGrpSpPr/>
          <p:nvPr/>
        </p:nvGrpSpPr>
        <p:grpSpPr>
          <a:xfrm>
            <a:off x="1090493" y="5341434"/>
            <a:ext cx="653994" cy="889035"/>
            <a:chOff x="923535" y="5341434"/>
            <a:chExt cx="653994" cy="889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0A5E2DF-CDAE-404B-BD86-7846B8AC368F}"/>
                    </a:ext>
                  </a:extLst>
                </p:cNvPr>
                <p:cNvSpPr txBox="1"/>
                <p:nvPr/>
              </p:nvSpPr>
              <p:spPr>
                <a:xfrm>
                  <a:off x="1152383" y="5768804"/>
                  <a:ext cx="4251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</m:oMath>
                    </m:oMathPara>
                  </a14:m>
                  <a:endParaRPr lang="en-SG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0A5E2DF-CDAE-404B-BD86-7846B8AC3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383" y="5768804"/>
                  <a:ext cx="425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364971-FE1A-40CF-B280-826EEA4EA62A}"/>
                </a:ext>
              </a:extLst>
            </p:cNvPr>
            <p:cNvSpPr/>
            <p:nvPr/>
          </p:nvSpPr>
          <p:spPr>
            <a:xfrm>
              <a:off x="923535" y="5341434"/>
              <a:ext cx="482419" cy="471340"/>
            </a:xfrm>
            <a:custGeom>
              <a:avLst/>
              <a:gdLst>
                <a:gd name="connsiteX0" fmla="*/ 113528 w 482419"/>
                <a:gd name="connsiteY0" fmla="*/ 11151 h 471340"/>
                <a:gd name="connsiteX1" fmla="*/ 2016 w 482419"/>
                <a:gd name="connsiteY1" fmla="*/ 144966 h 471340"/>
                <a:gd name="connsiteX2" fmla="*/ 68924 w 482419"/>
                <a:gd name="connsiteY2" fmla="*/ 412595 h 471340"/>
                <a:gd name="connsiteX3" fmla="*/ 381158 w 482419"/>
                <a:gd name="connsiteY3" fmla="*/ 457200 h 471340"/>
                <a:gd name="connsiteX4" fmla="*/ 481519 w 482419"/>
                <a:gd name="connsiteY4" fmla="*/ 223025 h 471340"/>
                <a:gd name="connsiteX5" fmla="*/ 336553 w 482419"/>
                <a:gd name="connsiteY5" fmla="*/ 0 h 47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419" h="471340">
                  <a:moveTo>
                    <a:pt x="113528" y="11151"/>
                  </a:moveTo>
                  <a:cubicBezTo>
                    <a:pt x="61489" y="44605"/>
                    <a:pt x="9450" y="78059"/>
                    <a:pt x="2016" y="144966"/>
                  </a:cubicBezTo>
                  <a:cubicBezTo>
                    <a:pt x="-5418" y="211873"/>
                    <a:pt x="5734" y="360556"/>
                    <a:pt x="68924" y="412595"/>
                  </a:cubicBezTo>
                  <a:cubicBezTo>
                    <a:pt x="132114" y="464634"/>
                    <a:pt x="312392" y="488795"/>
                    <a:pt x="381158" y="457200"/>
                  </a:cubicBezTo>
                  <a:cubicBezTo>
                    <a:pt x="449924" y="425605"/>
                    <a:pt x="488953" y="299225"/>
                    <a:pt x="481519" y="223025"/>
                  </a:cubicBezTo>
                  <a:cubicBezTo>
                    <a:pt x="474085" y="146825"/>
                    <a:pt x="405319" y="73412"/>
                    <a:pt x="336553" y="0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prstDash val="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4F09E56-31D0-466A-97D5-3CC8DF7BB7F2}"/>
              </a:ext>
            </a:extLst>
          </p:cNvPr>
          <p:cNvSpPr txBox="1"/>
          <p:nvPr/>
        </p:nvSpPr>
        <p:spPr>
          <a:xfrm>
            <a:off x="659265" y="4333354"/>
            <a:ext cx="1570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Reflexive</a:t>
            </a:r>
            <a:endParaRPr lang="en-SG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49BD11-2962-4F98-B894-D8FB6BC0C348}"/>
              </a:ext>
            </a:extLst>
          </p:cNvPr>
          <p:cNvSpPr txBox="1"/>
          <p:nvPr/>
        </p:nvSpPr>
        <p:spPr>
          <a:xfrm>
            <a:off x="2914808" y="4333354"/>
            <a:ext cx="187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Symmetric</a:t>
            </a:r>
            <a:endParaRPr lang="en-SG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55360A-CE26-46D0-9C52-14428BA56CEB}"/>
              </a:ext>
            </a:extLst>
          </p:cNvPr>
          <p:cNvSpPr txBox="1"/>
          <p:nvPr/>
        </p:nvSpPr>
        <p:spPr>
          <a:xfrm>
            <a:off x="5780529" y="4333354"/>
            <a:ext cx="187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Transitive</a:t>
            </a:r>
            <a:endParaRPr lang="en-SG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C3B8FD-1A00-421D-BE8A-3A2814B6D4B5}"/>
              </a:ext>
            </a:extLst>
          </p:cNvPr>
          <p:cNvGrpSpPr/>
          <p:nvPr/>
        </p:nvGrpSpPr>
        <p:grpSpPr>
          <a:xfrm>
            <a:off x="3280838" y="5637851"/>
            <a:ext cx="1126273" cy="718500"/>
            <a:chOff x="2942955" y="5365416"/>
            <a:chExt cx="1126273" cy="7185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3E8E257-417B-47DE-9131-B8C974C1E663}"/>
                </a:ext>
              </a:extLst>
            </p:cNvPr>
            <p:cNvSpPr/>
            <p:nvPr/>
          </p:nvSpPr>
          <p:spPr>
            <a:xfrm flipH="1" flipV="1">
              <a:off x="2942955" y="5365416"/>
              <a:ext cx="1126273" cy="256835"/>
            </a:xfrm>
            <a:custGeom>
              <a:avLst/>
              <a:gdLst>
                <a:gd name="connsiteX0" fmla="*/ 0 w 1126273"/>
                <a:gd name="connsiteY0" fmla="*/ 212231 h 256835"/>
                <a:gd name="connsiteX1" fmla="*/ 524107 w 1126273"/>
                <a:gd name="connsiteY1" fmla="*/ 357 h 256835"/>
                <a:gd name="connsiteX2" fmla="*/ 1126273 w 1126273"/>
                <a:gd name="connsiteY2" fmla="*/ 256835 h 25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273" h="256835">
                  <a:moveTo>
                    <a:pt x="0" y="212231"/>
                  </a:moveTo>
                  <a:cubicBezTo>
                    <a:pt x="168197" y="102577"/>
                    <a:pt x="336395" y="-7077"/>
                    <a:pt x="524107" y="357"/>
                  </a:cubicBezTo>
                  <a:cubicBezTo>
                    <a:pt x="711819" y="7791"/>
                    <a:pt x="919046" y="132313"/>
                    <a:pt x="1126273" y="256835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prstDash val="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F386971-A06C-4C62-9E53-C9CDBDC2A458}"/>
                    </a:ext>
                  </a:extLst>
                </p:cNvPr>
                <p:cNvSpPr txBox="1"/>
                <p:nvPr/>
              </p:nvSpPr>
              <p:spPr>
                <a:xfrm>
                  <a:off x="3293517" y="5622251"/>
                  <a:ext cx="4251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</m:oMath>
                    </m:oMathPara>
                  </a14:m>
                  <a:endParaRPr lang="en-SG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F386971-A06C-4C62-9E53-C9CDBDC2A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517" y="5622251"/>
                  <a:ext cx="42514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8616B1-6135-4965-B5BB-224F4D2E8121}"/>
              </a:ext>
            </a:extLst>
          </p:cNvPr>
          <p:cNvGrpSpPr/>
          <p:nvPr/>
        </p:nvGrpSpPr>
        <p:grpSpPr>
          <a:xfrm>
            <a:off x="3102420" y="4801226"/>
            <a:ext cx="1502752" cy="834943"/>
            <a:chOff x="2764537" y="4528791"/>
            <a:chExt cx="1502752" cy="8349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241FD9-0D6F-4C19-89CD-5EAA858C99E5}"/>
                </a:ext>
              </a:extLst>
            </p:cNvPr>
            <p:cNvGrpSpPr/>
            <p:nvPr/>
          </p:nvGrpSpPr>
          <p:grpSpPr>
            <a:xfrm>
              <a:off x="2764537" y="4951139"/>
              <a:ext cx="1502752" cy="412595"/>
              <a:chOff x="2844892" y="4951139"/>
              <a:chExt cx="1502752" cy="41259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575273B-1F7C-4738-91CA-F89370423F92}"/>
                  </a:ext>
                </a:extLst>
              </p:cNvPr>
              <p:cNvGrpSpPr/>
              <p:nvPr/>
            </p:nvGrpSpPr>
            <p:grpSpPr>
              <a:xfrm>
                <a:off x="2844892" y="5163012"/>
                <a:ext cx="1502752" cy="200722"/>
                <a:chOff x="2657104" y="5163012"/>
                <a:chExt cx="1502752" cy="200722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081C351-E258-4451-A74D-0843617C145D}"/>
                    </a:ext>
                  </a:extLst>
                </p:cNvPr>
                <p:cNvSpPr/>
                <p:nvPr/>
              </p:nvSpPr>
              <p:spPr>
                <a:xfrm>
                  <a:off x="2657104" y="5163012"/>
                  <a:ext cx="178418" cy="20072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983B63F-5BBB-4D9B-B48C-83C5915E6CEE}"/>
                    </a:ext>
                  </a:extLst>
                </p:cNvPr>
                <p:cNvSpPr/>
                <p:nvPr/>
              </p:nvSpPr>
              <p:spPr>
                <a:xfrm>
                  <a:off x="3981438" y="5163012"/>
                  <a:ext cx="178418" cy="20072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03B12C5-D7C7-42A1-9D53-DA435277A980}"/>
                  </a:ext>
                </a:extLst>
              </p:cNvPr>
              <p:cNvSpPr/>
              <p:nvPr/>
            </p:nvSpPr>
            <p:spPr>
              <a:xfrm>
                <a:off x="3042953" y="4951139"/>
                <a:ext cx="1126273" cy="256835"/>
              </a:xfrm>
              <a:custGeom>
                <a:avLst/>
                <a:gdLst>
                  <a:gd name="connsiteX0" fmla="*/ 0 w 1126273"/>
                  <a:gd name="connsiteY0" fmla="*/ 212231 h 256835"/>
                  <a:gd name="connsiteX1" fmla="*/ 524107 w 1126273"/>
                  <a:gd name="connsiteY1" fmla="*/ 357 h 256835"/>
                  <a:gd name="connsiteX2" fmla="*/ 1126273 w 1126273"/>
                  <a:gd name="connsiteY2" fmla="*/ 256835 h 25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6273" h="256835">
                    <a:moveTo>
                      <a:pt x="0" y="212231"/>
                    </a:moveTo>
                    <a:cubicBezTo>
                      <a:pt x="168197" y="102577"/>
                      <a:pt x="336395" y="-7077"/>
                      <a:pt x="524107" y="357"/>
                    </a:cubicBezTo>
                    <a:cubicBezTo>
                      <a:pt x="711819" y="7791"/>
                      <a:pt x="919046" y="132313"/>
                      <a:pt x="1126273" y="25683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C2AE477-366F-4851-8F61-D045711C2CD0}"/>
                    </a:ext>
                  </a:extLst>
                </p:cNvPr>
                <p:cNvSpPr txBox="1"/>
                <p:nvPr/>
              </p:nvSpPr>
              <p:spPr>
                <a:xfrm>
                  <a:off x="3309086" y="4528791"/>
                  <a:ext cx="3940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C2AE477-366F-4851-8F61-D045711C2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086" y="4528791"/>
                  <a:ext cx="3940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8B9C1B-618D-4F4A-9955-965C61E636DE}"/>
              </a:ext>
            </a:extLst>
          </p:cNvPr>
          <p:cNvGrpSpPr/>
          <p:nvPr/>
        </p:nvGrpSpPr>
        <p:grpSpPr>
          <a:xfrm>
            <a:off x="5723625" y="5028254"/>
            <a:ext cx="1991785" cy="818747"/>
            <a:chOff x="5498684" y="4875809"/>
            <a:chExt cx="1991785" cy="8187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06930C-588B-464C-9371-18C7E0A22206}"/>
                </a:ext>
              </a:extLst>
            </p:cNvPr>
            <p:cNvGrpSpPr/>
            <p:nvPr/>
          </p:nvGrpSpPr>
          <p:grpSpPr>
            <a:xfrm>
              <a:off x="5498684" y="5493834"/>
              <a:ext cx="1991785" cy="200722"/>
              <a:chOff x="5498684" y="5493834"/>
              <a:chExt cx="1991785" cy="20072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641DB60-5263-4E2C-8FD4-0607E063D39D}"/>
                  </a:ext>
                </a:extLst>
              </p:cNvPr>
              <p:cNvSpPr/>
              <p:nvPr/>
            </p:nvSpPr>
            <p:spPr>
              <a:xfrm>
                <a:off x="5498684" y="5493834"/>
                <a:ext cx="178418" cy="2007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F98AC8A-B7CB-458F-B295-A6BE2B7501A7}"/>
                  </a:ext>
                </a:extLst>
              </p:cNvPr>
              <p:cNvSpPr/>
              <p:nvPr/>
            </p:nvSpPr>
            <p:spPr>
              <a:xfrm>
                <a:off x="7312051" y="5493834"/>
                <a:ext cx="178418" cy="2007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34755D0-7103-4058-938F-7F28C078D451}"/>
                </a:ext>
              </a:extLst>
            </p:cNvPr>
            <p:cNvSpPr/>
            <p:nvPr/>
          </p:nvSpPr>
          <p:spPr>
            <a:xfrm>
              <a:off x="6405367" y="4951139"/>
              <a:ext cx="178418" cy="20072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4277F12-D3DD-4391-B60D-9FDD498DB6C7}"/>
                    </a:ext>
                  </a:extLst>
                </p:cNvPr>
                <p:cNvSpPr txBox="1"/>
                <p:nvPr/>
              </p:nvSpPr>
              <p:spPr>
                <a:xfrm>
                  <a:off x="5667032" y="4875809"/>
                  <a:ext cx="3940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4277F12-D3DD-4391-B60D-9FDD498DB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7032" y="4875809"/>
                  <a:ext cx="394009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601A075-6862-4D2A-9A43-AD01C32C26BE}"/>
                    </a:ext>
                  </a:extLst>
                </p:cNvPr>
                <p:cNvSpPr txBox="1"/>
                <p:nvPr/>
              </p:nvSpPr>
              <p:spPr>
                <a:xfrm>
                  <a:off x="6921432" y="4896725"/>
                  <a:ext cx="3940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601A075-6862-4D2A-9A43-AD01C32C26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1432" y="4896725"/>
                  <a:ext cx="394009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25B9F4-57BA-4D3F-9841-6EA578C628A1}"/>
                </a:ext>
              </a:extLst>
            </p:cNvPr>
            <p:cNvCxnSpPr>
              <a:stCxn id="34" idx="7"/>
              <a:endCxn id="37" idx="3"/>
            </p:cNvCxnSpPr>
            <p:nvPr/>
          </p:nvCxnSpPr>
          <p:spPr>
            <a:xfrm flipV="1">
              <a:off x="5650973" y="5122466"/>
              <a:ext cx="780523" cy="4007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93A0847-DFC8-4535-81B0-5FDB2BEF35A6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6545019" y="5097903"/>
              <a:ext cx="767032" cy="49629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D65C483-EDC2-4E79-BBE1-274F93699771}"/>
              </a:ext>
            </a:extLst>
          </p:cNvPr>
          <p:cNvGrpSpPr/>
          <p:nvPr/>
        </p:nvGrpSpPr>
        <p:grpSpPr>
          <a:xfrm>
            <a:off x="5956478" y="5847001"/>
            <a:ext cx="1579110" cy="490468"/>
            <a:chOff x="5702649" y="5694556"/>
            <a:chExt cx="1579110" cy="490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26B80F8-DB8F-47EE-9A94-2D1A9A738C39}"/>
                    </a:ext>
                  </a:extLst>
                </p:cNvPr>
                <p:cNvSpPr txBox="1"/>
                <p:nvPr/>
              </p:nvSpPr>
              <p:spPr>
                <a:xfrm>
                  <a:off x="6332446" y="5723359"/>
                  <a:ext cx="4251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</m:oMath>
                    </m:oMathPara>
                  </a14:m>
                  <a:endParaRPr lang="en-SG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26B80F8-DB8F-47EE-9A94-2D1A9A738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2446" y="5723359"/>
                  <a:ext cx="42514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93539C4-A177-44EE-BD68-746594655EF0}"/>
                </a:ext>
              </a:extLst>
            </p:cNvPr>
            <p:cNvCxnSpPr>
              <a:cxnSpLocks/>
            </p:cNvCxnSpPr>
            <p:nvPr/>
          </p:nvCxnSpPr>
          <p:spPr>
            <a:xfrm>
              <a:off x="5702649" y="5694556"/>
              <a:ext cx="1579110" cy="17832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0CEEB30-6D43-432C-9C49-6F9094A9E48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82BBD8F-AE85-4312-A6AA-DFAC76FC095A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65F7228-C44E-4B72-B421-5593F4050184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CFD195B-1873-4B00-A29C-C7845EE75FE9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C82F532-3DEC-4B22-9A80-8635A8F697BF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5886616-71D7-425B-A5B1-18A4E0145EB9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74AAAAB-A53C-4C90-BFDC-D004825A7202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57247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 Definitions of Reflexivity, Symmetry and Transitivity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8" y="943966"/>
                <a:ext cx="8577313" cy="20928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#11: </a:t>
                </a: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={0, 1, 2, 3} </m:t>
                    </m:r>
                  </m:oMath>
                </a14:m>
                <a:r>
                  <a:rPr lang="en-US" altLang="en-US" sz="2400" dirty="0"/>
                  <a:t>and define relations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4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as follows:</a:t>
                </a:r>
                <a:endParaRPr lang="en-US" altLang="en-US" sz="1200" dirty="0"/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= {(0, 0), (0, 1), (0, 3), (1, 0), (1, 1), (2, 2), (3, 0), (3, 3)},</m:t>
                    </m:r>
                  </m:oMath>
                </a14:m>
                <a:endParaRPr lang="en-US" altLang="en-US" sz="2400" dirty="0"/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endParaRPr lang="en-US" altLang="en-US" sz="500" dirty="0"/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= {(0, 0), (0, 2), (0, 3), (2, 3)},</m:t>
                    </m:r>
                  </m:oMath>
                </a14:m>
                <a:endParaRPr lang="en-US" altLang="en-US" sz="2400" dirty="0"/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endParaRPr lang="en-US" altLang="en-US" sz="500" dirty="0"/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= {(0, 1), (2, 3)}.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8" y="943966"/>
                <a:ext cx="8577313" cy="2092881"/>
              </a:xfrm>
              <a:prstGeom prst="rect">
                <a:avLst/>
              </a:prstGeom>
              <a:blipFill>
                <a:blip r:embed="rId3"/>
                <a:stretch>
                  <a:fillRect l="-1137" t="-2332" r="-1848" b="-3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24356" y="2996943"/>
                <a:ext cx="8290746" cy="2677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400" b="1" dirty="0"/>
                  <a:t>a.</a:t>
                </a:r>
                <a:r>
                  <a:rPr lang="en-US" alt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400" dirty="0"/>
                  <a:t> reflexive? symmetric? transitive?</a:t>
                </a:r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endParaRPr lang="en-SG" altLang="en-US" sz="2400" dirty="0"/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endParaRPr lang="en-US" altLang="en-US" sz="2400" dirty="0"/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400" b="1" dirty="0"/>
                  <a:t>b.</a:t>
                </a:r>
                <a:r>
                  <a:rPr lang="en-US" alt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400" dirty="0"/>
                  <a:t> reflexive? symmetric? transitive?</a:t>
                </a:r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endParaRPr lang="en-SG" altLang="en-US" sz="2400" dirty="0"/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endParaRPr lang="en-US" altLang="en-US" sz="2400" dirty="0"/>
              </a:p>
              <a:p>
                <a:pPr>
                  <a:spcBef>
                    <a:spcPct val="0"/>
                  </a:spcBef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400" b="1" dirty="0"/>
                  <a:t>c.</a:t>
                </a:r>
                <a:r>
                  <a:rPr lang="en-US" alt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400" dirty="0"/>
                  <a:t> reflexive? symmetric? transitive?</a:t>
                </a:r>
                <a:endParaRPr lang="en-US" altLang="en-US" sz="24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6" y="2996943"/>
                <a:ext cx="8290746" cy="2677656"/>
              </a:xfrm>
              <a:prstGeom prst="rect">
                <a:avLst/>
              </a:prstGeom>
              <a:blipFill>
                <a:blip r:embed="rId4"/>
                <a:stretch>
                  <a:fillRect l="-1103" t="-1822" b="-43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3266DAB-9412-461A-BA0D-8F5A2323C992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p:sp>
        <p:nvSpPr>
          <p:cNvPr id="39" name="TextBox 38"/>
          <p:cNvSpPr txBox="1"/>
          <p:nvPr/>
        </p:nvSpPr>
        <p:spPr>
          <a:xfrm>
            <a:off x="1373771" y="3433705"/>
            <a:ext cx="7875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Yes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2721547" y="3433705"/>
            <a:ext cx="7875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Yes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4121342" y="3433704"/>
            <a:ext cx="7875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No</a:t>
            </a:r>
            <a:endParaRPr lang="en-US" sz="2400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"/>
          <a:stretch>
            <a:fillRect/>
          </a:stretch>
        </p:blipFill>
        <p:spPr bwMode="auto">
          <a:xfrm>
            <a:off x="5790371" y="2852181"/>
            <a:ext cx="1428722" cy="12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96" y="4316153"/>
            <a:ext cx="1534705" cy="98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033425" y="5613838"/>
            <a:ext cx="1221578" cy="536561"/>
            <a:chOff x="5715000" y="1447800"/>
            <a:chExt cx="1828800" cy="803275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1447800"/>
              <a:ext cx="1809750" cy="33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150" y="1981200"/>
              <a:ext cx="1771650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BC2DFDF5-8A8E-4228-A96F-C7D15A90ED28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B953DD6-C5E6-4627-AC5C-EA71768019AB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EB9B4D-7CCF-42BA-A76C-7BEBB3AC49BE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ED5F36-EA88-462F-AF42-DA959457F74A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5FF83-4F5B-4515-BF81-5C927AD6D294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AB0744-3443-4477-AF92-D343930E3366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BA75869-8069-42C7-B253-4FEC47891165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FB54329-52CF-4615-AC2B-D54F70FDDAE7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D43068-0D09-419F-8F7D-76B66F8E9ACC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888124-805F-4457-9569-72DB9DE60AA7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9F9A4F4-2651-4701-84E9-9D333887D08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C2434EF-3B81-4B1A-AFD4-85BC96486DD3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8AD5D90-0E85-456F-92D5-C3625596B4E1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F190E1-10F9-4FC7-BD75-079F0399626D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2418939-280A-4135-90C1-F4C044A4AA1F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7211506-69E1-40A3-87FB-C17EC469729F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36778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 Definitions of Reflexivity, Symmetry and Transitivity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26</a:t>
            </a:fld>
            <a:endParaRPr lang="en-SG" dirty="0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05" y="3761896"/>
            <a:ext cx="3128745" cy="20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BC2DFDF5-8A8E-4228-A96F-C7D15A90ED28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B953DD6-C5E6-4627-AC5C-EA71768019AB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EB9B4D-7CCF-42BA-A76C-7BEBB3AC49BE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ED5F36-EA88-462F-AF42-DA959457F74A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5FF83-4F5B-4515-BF81-5C927AD6D294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AB0744-3443-4477-AF92-D343930E3366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BA75869-8069-42C7-B253-4FEC47891165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FB54329-52CF-4615-AC2B-D54F70FDDAE7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D43068-0D09-419F-8F7D-76B66F8E9ACC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69955-2603-41DC-AA49-8DBE0A2D462B}"/>
              </a:ext>
            </a:extLst>
          </p:cNvPr>
          <p:cNvSpPr txBox="1"/>
          <p:nvPr/>
        </p:nvSpPr>
        <p:spPr>
          <a:xfrm>
            <a:off x="1731818" y="971778"/>
            <a:ext cx="6711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Common mistake: Talking about reflexivity.</a:t>
            </a:r>
            <a:endParaRPr lang="en-SG" sz="2800" dirty="0"/>
          </a:p>
        </p:txBody>
      </p:sp>
      <p:pic>
        <p:nvPicPr>
          <p:cNvPr id="8" name="Picture 7" descr="A picture containing mammal, outdoor, cat, bear&#10;&#10;Description automatically generated">
            <a:extLst>
              <a:ext uri="{FF2B5EF4-FFF2-40B4-BE49-F238E27FC236}">
                <a16:creationId xmlns:a16="http://schemas.microsoft.com/office/drawing/2014/main" id="{870CC0BE-9912-44B1-8239-CB0AD55657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6" y="928644"/>
            <a:ext cx="1282391" cy="12823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5E7545B-4687-4275-8EB0-7712D22DB4DD}"/>
              </a:ext>
            </a:extLst>
          </p:cNvPr>
          <p:cNvGrpSpPr/>
          <p:nvPr/>
        </p:nvGrpSpPr>
        <p:grpSpPr>
          <a:xfrm>
            <a:off x="165792" y="2310661"/>
            <a:ext cx="3774652" cy="1119236"/>
            <a:chOff x="165792" y="2310661"/>
            <a:chExt cx="3774652" cy="11192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2742DD-CC02-4F96-A6BF-A08394FA813F}"/>
                </a:ext>
              </a:extLst>
            </p:cNvPr>
            <p:cNvSpPr txBox="1"/>
            <p:nvPr/>
          </p:nvSpPr>
          <p:spPr>
            <a:xfrm>
              <a:off x="203309" y="2310661"/>
              <a:ext cx="3737135" cy="41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“The element 0 is reflexive.”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347DA8-BE16-40A9-9E90-D7547F374121}"/>
                </a:ext>
              </a:extLst>
            </p:cNvPr>
            <p:cNvSpPr txBox="1"/>
            <p:nvPr/>
          </p:nvSpPr>
          <p:spPr>
            <a:xfrm>
              <a:off x="165793" y="2655519"/>
              <a:ext cx="3737135" cy="41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“The element 1 is not reflexive.”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F780EB-B62B-445A-8CBE-160625286D28}"/>
                </a:ext>
              </a:extLst>
            </p:cNvPr>
            <p:cNvSpPr txBox="1"/>
            <p:nvPr/>
          </p:nvSpPr>
          <p:spPr>
            <a:xfrm>
              <a:off x="165792" y="3015082"/>
              <a:ext cx="3737135" cy="41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“The element 2 is not reflexive.”</a:t>
              </a:r>
            </a:p>
          </p:txBody>
        </p:sp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8A4F99E-9BB3-4292-AB33-C77D0DFE31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7" y="3415192"/>
            <a:ext cx="614821" cy="7609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24D93-A676-4417-8C0A-CC89BA959A6B}"/>
              </a:ext>
            </a:extLst>
          </p:cNvPr>
          <p:cNvGrpSpPr/>
          <p:nvPr/>
        </p:nvGrpSpPr>
        <p:grpSpPr>
          <a:xfrm>
            <a:off x="4305591" y="2310661"/>
            <a:ext cx="4414663" cy="1104531"/>
            <a:chOff x="4305591" y="2310661"/>
            <a:chExt cx="4414663" cy="11045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522459-B5BD-461F-B7F4-89C25FD92DC2}"/>
                </a:ext>
              </a:extLst>
            </p:cNvPr>
            <p:cNvSpPr txBox="1"/>
            <p:nvPr/>
          </p:nvSpPr>
          <p:spPr>
            <a:xfrm>
              <a:off x="4343108" y="2310661"/>
              <a:ext cx="4279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“The element 0 is related to itself.”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CC6008F-BF1E-4B82-8D1D-897C828B8924}"/>
                </a:ext>
              </a:extLst>
            </p:cNvPr>
            <p:cNvSpPr txBox="1"/>
            <p:nvPr/>
          </p:nvSpPr>
          <p:spPr>
            <a:xfrm>
              <a:off x="4305592" y="2655519"/>
              <a:ext cx="4414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“The element 1 is not related to itself.”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A6EB766-C913-4FB3-8A68-3DA346E15DD6}"/>
                </a:ext>
              </a:extLst>
            </p:cNvPr>
            <p:cNvSpPr txBox="1"/>
            <p:nvPr/>
          </p:nvSpPr>
          <p:spPr>
            <a:xfrm>
              <a:off x="4305591" y="3015082"/>
              <a:ext cx="4414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“The element 2 is not related to itself.”</a:t>
              </a:r>
            </a:p>
          </p:txBody>
        </p:sp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8831EBA-0F7E-43C2-9544-02CE6A2A99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107" y="3326620"/>
            <a:ext cx="626486" cy="6237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416B335-4717-4A19-81E8-CE88FCDC4BDC}"/>
              </a:ext>
            </a:extLst>
          </p:cNvPr>
          <p:cNvSpPr txBox="1"/>
          <p:nvPr/>
        </p:nvSpPr>
        <p:spPr>
          <a:xfrm>
            <a:off x="369739" y="4557098"/>
            <a:ext cx="4843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Reflexivity, symmetry and transitivity are </a:t>
            </a:r>
            <a:r>
              <a:rPr lang="en-US" sz="2200" b="1" dirty="0"/>
              <a:t>properties of a relation</a:t>
            </a:r>
            <a:r>
              <a:rPr lang="en-US" sz="2200" dirty="0"/>
              <a:t>, not properties of members of the set.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We say a relation is reflexive or not reflexive.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64D0432-5A8D-487C-9B95-5318F4F77DA3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3CC6CD-497A-4577-B8CD-C72281113637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2470FA-19F5-4F6E-AD8A-20BC13F83A19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4BFDCED-DC2E-42D5-9774-AD14DA15F89D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B520811-A8E2-418C-B6BB-A1F3CBF46D5F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0B7B31-0D4A-4B50-9871-227876A267B3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54FEC6-3E1C-4B52-96A1-E5680A1833B6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1010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 Definitions of Reflexivity, Symmetry and Transitivity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943966"/>
                <a:ext cx="8290746" cy="2102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#12: </a:t>
                </a:r>
                <a:r>
                  <a:rPr lang="en-US" altLang="en-US" sz="2800" dirty="0"/>
                  <a:t>Define a relation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en-US" sz="2800" dirty="0"/>
                  <a:t> as follows: </a:t>
                </a:r>
              </a:p>
              <a:p>
                <a:pPr algn="ctr"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14:m>
                  <m:oMath xmlns:m="http://schemas.openxmlformats.org/officeDocument/2006/math">
                    <m:r>
                      <a:rPr lang="en-US" alt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⇔3 | </m:t>
                        </m:r>
                        <m:d>
                          <m:dPr>
                            <m:ctrlPr>
                              <a:rPr lang="en-US" alt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en-US" sz="28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800" dirty="0"/>
                  <a:t>This relation is called </a:t>
                </a:r>
                <a:r>
                  <a:rPr lang="en-SG" altLang="en-US" sz="2800" dirty="0">
                    <a:solidFill>
                      <a:srgbClr val="0000FF"/>
                    </a:solidFill>
                  </a:rPr>
                  <a:t>congruence modulo 3</a:t>
                </a:r>
                <a:r>
                  <a:rPr lang="en-SG" altLang="en-US" sz="2800" dirty="0"/>
                  <a:t>. 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8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altLang="en-US" sz="2800" dirty="0"/>
                  <a:t> reflexive, symmetric, transitive?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943966"/>
                <a:ext cx="8290746" cy="2102179"/>
              </a:xfrm>
              <a:prstGeom prst="rect">
                <a:avLst/>
              </a:prstGeom>
              <a:blipFill>
                <a:blip r:embed="rId3"/>
                <a:stretch>
                  <a:fillRect l="-1544" t="-2899" b="-72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61442" y="2587529"/>
                <a:ext cx="2164238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800" dirty="0"/>
                  <a:t>is reflexive.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442" y="2587529"/>
                <a:ext cx="2164238" cy="523220"/>
              </a:xfrm>
              <a:prstGeom prst="rect">
                <a:avLst/>
              </a:prstGeom>
              <a:blipFill>
                <a:blip r:embed="rId4"/>
                <a:stretch>
                  <a:fillRect t="-10465" r="-253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702C6501-2C6D-4807-B13C-19464150ED29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BE7373-9C0D-4FC8-B2C3-27E4AACA8A8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3B529A-38EA-407E-A850-A820E00D8282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7469A2-385B-4786-AEF0-759093D49DFA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6AEE64B-BBCF-47BB-8EB5-A5EB14FA6AAC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B1B5D8-05CE-467F-A675-4EFEEFFF29A6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0CDA2A-45A0-4057-9C21-9E537AC0A355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9773064-4541-4AF7-82B8-09F05BC736DC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54135" y="3365584"/>
                <a:ext cx="7538111" cy="1938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Proof of Reflexivity: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be an arbitrarily chosen integer.</a:t>
                </a:r>
              </a:p>
              <a:p>
                <a:pPr marL="342900" indent="-342900">
                  <a:buAutoNum type="arabicPeriod" startAt="2"/>
                </a:pPr>
                <a:r>
                  <a:rPr lang="en-US" sz="2400" dirty="0"/>
                  <a:t>Now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AutoNum type="arabicPeriod" startAt="3"/>
                </a:pPr>
                <a:r>
                  <a:rPr lang="en-US" sz="2400" dirty="0"/>
                  <a:t>But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6600"/>
                    </a:solidFill>
                  </a:rPr>
                  <a:t>(since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0=3</m:t>
                    </m:r>
                    <m:r>
                      <a:rPr lang="en-US" sz="24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US" sz="2400" dirty="0"/>
                  <a:t>, hence,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38138" indent="-338138"/>
                <a:r>
                  <a:rPr lang="en-US" sz="2400" dirty="0"/>
                  <a:t>4.	Therefore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6600"/>
                    </a:solidFill>
                  </a:rPr>
                  <a:t>(by the definition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rgbClr val="006600"/>
                    </a:solidFill>
                  </a:rPr>
                  <a:t>)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5" y="3365584"/>
                <a:ext cx="7538111" cy="1938992"/>
              </a:xfrm>
              <a:prstGeom prst="rect">
                <a:avLst/>
              </a:prstGeom>
              <a:blipFill>
                <a:blip r:embed="rId5"/>
                <a:stretch>
                  <a:fillRect l="-1212" t="-2188" b="-5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6E9AB7B1-8F4A-4A48-A1BC-794B006FC8CA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BEE10E-43AF-4E5D-970B-C5D8BC13093A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B5AEF-9CA2-4634-A843-F464DC9527A0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6216DD-7993-4C9F-91CF-BCE5F452ED4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2C70EC-E702-4BD7-822C-43C3F0189DB9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AF5F5E-10B2-4B11-B676-A85BA5361CD9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DAAD9E5-EAE4-4A59-8546-0A8670A4BED7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FDD74A-1B10-4BAF-B403-585C4EE8C35D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5312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 Definitions of Reflexivity, Symmetry and Transitivity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943966"/>
                <a:ext cx="8290746" cy="2102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#12: </a:t>
                </a:r>
                <a:r>
                  <a:rPr lang="en-US" altLang="en-US" sz="2800" dirty="0"/>
                  <a:t>Define a relation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en-US" sz="2800" dirty="0"/>
                  <a:t> as follows: </a:t>
                </a:r>
              </a:p>
              <a:p>
                <a:pPr algn="ctr"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⇔3 | </m:t>
                        </m:r>
                        <m:d>
                          <m:dPr>
                            <m:ctrlPr>
                              <a:rPr lang="en-US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en-US" sz="28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800" dirty="0"/>
                  <a:t>This relation is called </a:t>
                </a:r>
                <a:r>
                  <a:rPr lang="en-SG" altLang="en-US" sz="2800" dirty="0">
                    <a:solidFill>
                      <a:srgbClr val="0000FF"/>
                    </a:solidFill>
                  </a:rPr>
                  <a:t>congruence modulo 3</a:t>
                </a:r>
                <a:r>
                  <a:rPr lang="en-SG" altLang="en-US" sz="2800" dirty="0"/>
                  <a:t>. 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800" dirty="0"/>
                  <a:t>Is </a:t>
                </a:r>
                <a14:m>
                  <m:oMath xmlns:m="http://schemas.openxmlformats.org/officeDocument/2006/math">
                    <m:r>
                      <a:rPr lang="en-SG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altLang="en-US" sz="2800" dirty="0"/>
                  <a:t> reflexive, symmetric, transitive?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943966"/>
                <a:ext cx="8290746" cy="2102179"/>
              </a:xfrm>
              <a:prstGeom prst="rect">
                <a:avLst/>
              </a:prstGeom>
              <a:blipFill>
                <a:blip r:embed="rId3"/>
                <a:stretch>
                  <a:fillRect l="-1544" t="-2899" b="-72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814410" y="2510585"/>
                <a:ext cx="2515398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800" dirty="0"/>
                  <a:t> is symmetric.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410" y="2510585"/>
                <a:ext cx="2515398" cy="523220"/>
              </a:xfrm>
              <a:prstGeom prst="rect">
                <a:avLst/>
              </a:prstGeom>
              <a:blipFill>
                <a:blip r:embed="rId4"/>
                <a:stretch>
                  <a:fillRect t="-11628" r="-24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9AABA2D4-8D0E-4DAD-A4D1-EDFEE50A7D59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0FE039-CF44-4651-8C9C-E138B878F9E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60FE4AB-E5AB-4C6F-8CDF-3615E72F036E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A151F4-2B0D-47C3-A3B0-2D196F747BB6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AEBD93-5C6B-4785-8F13-B8521583B3F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5BFAE46-E8B1-4D9D-B2BA-DB370A4981CB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4464B38-0C6A-4519-A599-C9FF28BC5F43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FE84F4-C6D9-4AAE-87C8-C0A32BFB4588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37690" y="3356250"/>
                <a:ext cx="8121584" cy="267765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Proof of Symmetry: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be arbitrarily chosen integers that satisfy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 err="1"/>
                  <a:t>.</a:t>
                </a:r>
                <a:endParaRPr lang="en-US" sz="2400" dirty="0"/>
              </a:p>
              <a:p>
                <a:pPr marL="342900" indent="-342900">
                  <a:buAutoNum type="arabicPeriod" startAt="2"/>
                </a:pP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3|(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006600"/>
                    </a:solidFill>
                  </a:rPr>
                  <a:t>(by the definition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rgbClr val="006600"/>
                    </a:solidFill>
                  </a:rPr>
                  <a:t>)</a:t>
                </a:r>
                <a:r>
                  <a:rPr lang="en-US" sz="2400" dirty="0"/>
                  <a:t>, hence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for some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6600"/>
                    </a:solidFill>
                  </a:rPr>
                  <a:t>(by the definition of divisibility).</a:t>
                </a:r>
              </a:p>
              <a:p>
                <a:pPr marL="342900" indent="-342900">
                  <a:buAutoNum type="arabicPeriod" startAt="3"/>
                </a:pPr>
                <a:r>
                  <a:rPr lang="en-US" sz="2400" dirty="0"/>
                  <a:t>Multiplying both sides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gives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=3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38138" indent="-338138">
                  <a:buAutoNum type="arabicPeriod" startAt="4"/>
                </a:pPr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an integer,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3|(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0" dirty="0">
                    <a:latin typeface="+mj-lt"/>
                  </a:rPr>
                  <a:t>) </a:t>
                </a:r>
                <a:r>
                  <a:rPr lang="en-US" sz="2400" dirty="0">
                    <a:solidFill>
                      <a:srgbClr val="006600"/>
                    </a:solidFill>
                  </a:rPr>
                  <a:t>(by definition of divisibility)</a:t>
                </a:r>
                <a:r>
                  <a:rPr lang="en-US" sz="2400" dirty="0"/>
                  <a:t>.</a:t>
                </a:r>
              </a:p>
              <a:p>
                <a:pPr marL="338138" indent="-338138"/>
                <a:r>
                  <a:rPr lang="en-US" sz="2400" dirty="0"/>
                  <a:t>5.	Therefore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6600"/>
                    </a:solidFill>
                  </a:rPr>
                  <a:t>(by the definition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rgbClr val="006600"/>
                    </a:solidFill>
                  </a:rPr>
                  <a:t>)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3356250"/>
                <a:ext cx="8121584" cy="2677656"/>
              </a:xfrm>
              <a:prstGeom prst="rect">
                <a:avLst/>
              </a:prstGeom>
              <a:blipFill>
                <a:blip r:embed="rId5"/>
                <a:stretch>
                  <a:fillRect l="-1124" t="-1587" b="-4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59115C4B-C6D3-41F8-9DB7-CAB66215DC7E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7C239BB-6CAA-41FD-966F-329FD3062E96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87C13D-5956-45D7-9C38-4C18B71C1E77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C328C4-3DC0-457B-8AD2-D3448E88DD36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52CC64-5490-4AD4-98DE-64B7E8FD5408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B6CF830-BAA8-4BDD-99A2-1FEBE76915D2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3E1280-A392-4418-92D8-38A10AF0B9C6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E24684-2F29-47C1-85C6-4C28C0CF741B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6686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 Definitions of Reflexivity, Symmetry and Transitivity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29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943966"/>
                <a:ext cx="8290746" cy="2102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#12: </a:t>
                </a:r>
                <a:r>
                  <a:rPr lang="en-US" altLang="en-US" sz="2800" dirty="0"/>
                  <a:t>Define a relation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en-US" sz="2800" dirty="0"/>
                  <a:t> as follows: </a:t>
                </a:r>
              </a:p>
              <a:p>
                <a:pPr algn="ctr"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⇔3 | </m:t>
                        </m:r>
                        <m:d>
                          <m:dPr>
                            <m:ctrlPr>
                              <a:rPr lang="en-US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en-US" sz="28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800" dirty="0"/>
                  <a:t>This relation is called </a:t>
                </a:r>
                <a:r>
                  <a:rPr lang="en-SG" altLang="en-US" sz="2800" dirty="0">
                    <a:solidFill>
                      <a:srgbClr val="0000FF"/>
                    </a:solidFill>
                  </a:rPr>
                  <a:t>congruence modulo 3</a:t>
                </a:r>
                <a:r>
                  <a:rPr lang="en-SG" altLang="en-US" sz="2800" dirty="0"/>
                  <a:t>. 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800" dirty="0"/>
                  <a:t>Is </a:t>
                </a:r>
                <a14:m>
                  <m:oMath xmlns:m="http://schemas.openxmlformats.org/officeDocument/2006/math">
                    <m:r>
                      <a:rPr lang="en-SG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altLang="en-US" sz="2800" dirty="0"/>
                  <a:t> reflexive, symmetric, transitive?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943966"/>
                <a:ext cx="8290746" cy="2102179"/>
              </a:xfrm>
              <a:prstGeom prst="rect">
                <a:avLst/>
              </a:prstGeom>
              <a:blipFill>
                <a:blip r:embed="rId3"/>
                <a:stretch>
                  <a:fillRect l="-1544" t="-2899" b="-72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50560" y="2470106"/>
                <a:ext cx="2354196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800" dirty="0"/>
                  <a:t> is transitive.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60" y="2470106"/>
                <a:ext cx="2354196" cy="523220"/>
              </a:xfrm>
              <a:prstGeom prst="rect">
                <a:avLst/>
              </a:prstGeom>
              <a:blipFill>
                <a:blip r:embed="rId4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FA1F40FA-7A65-4013-8028-44AF6334C68B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CCC21A-3A4E-4091-A2C6-69BDDE57681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76D1F1-2953-44EE-BCBA-047037FD6C3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205E2D-F34B-4653-886D-2D47C14A37D1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2F479E-3AB6-4E1D-85C9-0919F713A24A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3A15C9-79BC-48CC-8B81-2257E5CA8B06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943159-FD73-47BA-A3D2-BEBFC70E2A5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6ED0B-DE8D-413E-88AC-473C81C82A7C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54320" y="3034608"/>
                <a:ext cx="8121584" cy="34163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Proof of Transitivity: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be arbitrarily chosen integers that satisfy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AutoNum type="arabicPeriod" startAt="2"/>
                </a:pP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3|(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6600"/>
                    </a:solidFill>
                  </a:rPr>
                  <a:t> </a:t>
                </a:r>
                <a:r>
                  <a:rPr lang="en-US" sz="2400" dirty="0"/>
                  <a:t>and</a:t>
                </a:r>
                <a:r>
                  <a:rPr lang="en-US" sz="24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3|(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6600"/>
                    </a:solidFill>
                  </a:rPr>
                  <a:t> (by the definition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rgbClr val="006600"/>
                    </a:solidFill>
                  </a:rPr>
                  <a:t>)</a:t>
                </a:r>
                <a:r>
                  <a:rPr lang="en-US" sz="2400" dirty="0"/>
                  <a:t>, hence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some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6600"/>
                    </a:solidFill>
                  </a:rPr>
                  <a:t>(by the definition of divisibility).</a:t>
                </a:r>
              </a:p>
              <a:p>
                <a:pPr marL="342900" indent="-342900">
                  <a:buAutoNum type="arabicPeriod" startAt="3"/>
                </a:pPr>
                <a:r>
                  <a:rPr lang="en-US" sz="2400" dirty="0"/>
                  <a:t>Adding both equations gives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=3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38138" indent="-338138">
                  <a:buAutoNum type="arabicPeriod" startAt="4"/>
                </a:pPr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is an integer,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3|(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000" dirty="0">
                    <a:solidFill>
                      <a:srgbClr val="006600"/>
                    </a:solidFill>
                  </a:rPr>
                  <a:t>(by definition of divisibility)</a:t>
                </a:r>
                <a:r>
                  <a:rPr lang="en-US" sz="2000" dirty="0"/>
                  <a:t>.</a:t>
                </a:r>
              </a:p>
              <a:p>
                <a:pPr marL="338138" indent="-338138"/>
                <a:r>
                  <a:rPr lang="en-US" sz="2400" dirty="0"/>
                  <a:t>5.	Therefore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6600"/>
                    </a:solidFill>
                  </a:rPr>
                  <a:t>(by the definition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rgbClr val="006600"/>
                    </a:solidFill>
                  </a:rPr>
                  <a:t>)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0" y="3034608"/>
                <a:ext cx="8121584" cy="3416320"/>
              </a:xfrm>
              <a:prstGeom prst="rect">
                <a:avLst/>
              </a:prstGeom>
              <a:blipFill>
                <a:blip r:embed="rId5"/>
                <a:stretch>
                  <a:fillRect l="-1124" t="-1246" r="-1424" b="-30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39C13CC-BF55-407B-AD6F-F6D08E7ED61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35C5637-93E4-455D-AC74-221C16EA068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1B1F61-F6B2-4818-82CE-436801B8DFA1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E50A21-3A5D-4A52-A18A-BBE828CDC9C9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7EB2F8-4FFC-4DFF-8913-AFDA57C30A4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F55E29-3CAE-4702-9307-DFD4616F7AC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29CC56-46C2-4F45-9650-C5C19A41BB8A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4BDDB80-EA3F-4584-8C12-E136703FACB4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89705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485733"/>
            <a:ext cx="9144000" cy="2769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</a:t>
            </a:fld>
            <a:endParaRPr lang="en-SG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495504"/>
            <a:ext cx="9144000" cy="30357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6.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46646306"/>
              </p:ext>
            </p:extLst>
          </p:nvPr>
        </p:nvGraphicFramePr>
        <p:xfrm>
          <a:off x="486716" y="890582"/>
          <a:ext cx="8170568" cy="309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7849C3-455C-4E2C-AFB8-00C5134DC270}"/>
              </a:ext>
            </a:extLst>
          </p:cNvPr>
          <p:cNvSpPr txBox="1"/>
          <p:nvPr/>
        </p:nvSpPr>
        <p:spPr>
          <a:xfrm>
            <a:off x="486716" y="6304244"/>
            <a:ext cx="5647384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Reference: Epp’s Chapter 8 Properties of Relations</a:t>
            </a:r>
          </a:p>
        </p:txBody>
      </p:sp>
      <p:sp>
        <p:nvSpPr>
          <p:cNvPr id="22" name="Oval 21"/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/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/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F3DEE4-D47F-41A8-830B-40171BDE6D3B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FD1D31-A798-450A-AF2B-825B4A75C0B0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5CA3BF-DE8E-4E50-8B60-67BB01046A3F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141112-EA70-497A-83D0-16A50956CD34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9F8C20-B1F9-4792-BC46-C2E9B6C3B534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9444DF-56EC-4E20-AE88-EE389D3738D2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81D282-C863-4F46-B8BA-57A28158179A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A98F01-1C76-405C-A208-B78B87057188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B3018A-BB40-48AF-8CB4-C6A811AFDB98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31E7D5-EB82-4F0D-92C1-733A28B1FEFD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E7DB38-6FD6-42BC-8288-00AA1D35701B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227B5B9-1C89-4EEC-AA30-B016AC42B77E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871B1E2-B2B6-4795-B151-75154B847BA0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554187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Transitive Closure of a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30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6.2.2 The Transitive Closure of a Relation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369739" y="1549459"/>
            <a:ext cx="8290746" cy="44319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en-US" sz="2800" dirty="0"/>
              <a:t>Generally speaking, a relation fails to be transitive because it fails to contain certain ordered pairs. </a:t>
            </a: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en-US" sz="2800" dirty="0"/>
              <a:t>For example, if (1, 3) and (3, 4) are in a relation </a:t>
            </a:r>
            <a:r>
              <a:rPr lang="en-US" altLang="en-US" sz="2800" i="1" dirty="0"/>
              <a:t>R</a:t>
            </a:r>
            <a:r>
              <a:rPr lang="en-US" altLang="en-US" sz="2800" dirty="0"/>
              <a:t>, then the pair (1, 4) </a:t>
            </a:r>
            <a:r>
              <a:rPr lang="en-US" altLang="en-US" sz="2800" i="1" dirty="0"/>
              <a:t>must</a:t>
            </a:r>
            <a:r>
              <a:rPr lang="en-US" altLang="en-US" sz="2800" dirty="0"/>
              <a:t> be in </a:t>
            </a:r>
            <a:r>
              <a:rPr lang="en-US" altLang="en-US" sz="2800" i="1" dirty="0"/>
              <a:t>R</a:t>
            </a:r>
            <a:r>
              <a:rPr lang="en-US" altLang="en-US" sz="2800" dirty="0"/>
              <a:t> for </a:t>
            </a:r>
            <a:r>
              <a:rPr lang="en-US" altLang="en-US" sz="2800" i="1" dirty="0"/>
              <a:t>R</a:t>
            </a:r>
            <a:r>
              <a:rPr lang="en-US" altLang="en-US" sz="2800" dirty="0"/>
              <a:t> to be transitive. </a:t>
            </a: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en-US" sz="2800" dirty="0"/>
              <a:t>To obtain a transitive relation from one that is not transitive, it is necessary to </a:t>
            </a:r>
            <a:r>
              <a:rPr lang="en-US" altLang="en-US" sz="2800" u="sng" dirty="0"/>
              <a:t>add ordered pairs</a:t>
            </a:r>
            <a:r>
              <a:rPr lang="en-US" altLang="en-US" sz="2800" dirty="0"/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en-US" sz="2800" dirty="0"/>
              <a:t>Roughly speaking, the relation obtained by adding the </a:t>
            </a:r>
            <a:r>
              <a:rPr lang="en-US" altLang="en-US" sz="2800" u="sng" dirty="0"/>
              <a:t>least number of ordered pairs</a:t>
            </a:r>
            <a:r>
              <a:rPr lang="en-US" altLang="en-US" sz="2800" dirty="0"/>
              <a:t> to ensure transitivity is called the </a:t>
            </a:r>
            <a:r>
              <a:rPr lang="en-US" altLang="en-US" sz="2800" i="1" dirty="0">
                <a:solidFill>
                  <a:srgbClr val="C00000"/>
                </a:solidFill>
              </a:rPr>
              <a:t>transitive closure </a:t>
            </a:r>
            <a:r>
              <a:rPr lang="en-US" altLang="en-US" sz="2800" dirty="0"/>
              <a:t>of the relation.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674DD94-BA06-49F0-A4F0-C8E5B50B0E3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7A7BAC-570B-4FF4-92BD-585289AEFC4D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0D2186-FE9B-4401-B4AB-BC7B53FB152D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324520-0AA0-4FE3-881B-D34A02090118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D5639C-483B-44D2-B9F6-A7D78EFC89B2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51A32D0-4EEC-4EEA-B0E6-C5810A19A97C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E2B3D22-F8F1-491E-A208-B3FE06AEFB19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11878A-D22E-40C7-9776-A78795F5EDC5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A4010F-5911-4A95-A816-9501B75BF4E7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3600A1-DA4B-4E40-8951-37901F718B33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8FAF9D-40DF-482F-BDB0-86ECD983CBDB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05E5986-FD79-4B75-A480-7618C15B295B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0B8FAA3-AF3F-4E53-90E1-08A57618DB9A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63D15E-9159-4E29-BFCC-280DE61B47CA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F4B2517-8DC8-468F-989E-C1F3B5CDC2C2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391426-76BC-4E81-920B-8556C8BA5729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85146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Transitive Closure of a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31</a:t>
            </a:fld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324356" y="1017191"/>
            <a:ext cx="8290746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800" dirty="0"/>
              <a:t>In a sense made precise by the formal definition, the transitive closure of a relation is the smallest transitive relation that contains the relation.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996FAF-33D0-4CE6-A0D7-3693A7BF1DFB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960B412-B0DE-4949-8F69-8A86DD442208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FFAC29-48A5-4695-B06D-AEB30C4F9CD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B8998C2-9935-44AD-B5F4-E647D990E0DC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D980DCB-4FCF-4A9E-B886-8D82459B228A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82223E-1BED-4391-9000-CA7CE5D48A0A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4AE5753-58E5-4181-9F2C-6B910CDD858D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A2B857-E624-4EDB-A839-33A8CB5800D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BB4BA6-A56D-44D1-9CD0-956BE4240493}"/>
              </a:ext>
            </a:extLst>
          </p:cNvPr>
          <p:cNvGrpSpPr/>
          <p:nvPr/>
        </p:nvGrpSpPr>
        <p:grpSpPr>
          <a:xfrm>
            <a:off x="492307" y="2584183"/>
            <a:ext cx="8103337" cy="2526436"/>
            <a:chOff x="822167" y="4598520"/>
            <a:chExt cx="8103337" cy="252643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46F988-CE97-4B07-AD60-E985B406E69F}"/>
                </a:ext>
              </a:extLst>
            </p:cNvPr>
            <p:cNvSpPr/>
            <p:nvPr/>
          </p:nvSpPr>
          <p:spPr>
            <a:xfrm>
              <a:off x="822167" y="4598520"/>
              <a:ext cx="8103337" cy="25264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CF675A-D501-4894-8F58-A721CCDEFDCE}"/>
                </a:ext>
              </a:extLst>
            </p:cNvPr>
            <p:cNvSpPr/>
            <p:nvPr/>
          </p:nvSpPr>
          <p:spPr>
            <a:xfrm>
              <a:off x="833450" y="4611581"/>
              <a:ext cx="8092053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5FEEE1-E8C3-41FD-8FD2-B4128641D4EB}"/>
                </a:ext>
              </a:extLst>
            </p:cNvPr>
            <p:cNvSpPr txBox="1"/>
            <p:nvPr/>
          </p:nvSpPr>
          <p:spPr>
            <a:xfrm>
              <a:off x="932075" y="46098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Transitive Closure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B18BC2D-4993-4B61-B750-56234219E82C}"/>
                    </a:ext>
                  </a:extLst>
                </p:cNvPr>
                <p:cNvSpPr txBox="1"/>
                <p:nvPr/>
              </p:nvSpPr>
              <p:spPr>
                <a:xfrm>
                  <a:off x="932074" y="5082779"/>
                  <a:ext cx="7913135" cy="2015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be a set and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 a relation on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. The </a:t>
                  </a:r>
                  <a:r>
                    <a:rPr lang="en-US" sz="2200" b="1" dirty="0"/>
                    <a:t>transitive closure </a:t>
                  </a:r>
                  <a:r>
                    <a:rPr lang="en-US" sz="2200" dirty="0"/>
                    <a:t>of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 is the relation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SG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sz="2200" dirty="0"/>
                    <a:t> on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that satisfies the following three properties:</a:t>
                  </a:r>
                </a:p>
                <a:p>
                  <a:pPr marL="452438" indent="-366713">
                    <a:spcAft>
                      <a:spcPts val="600"/>
                    </a:spcAft>
                  </a:pPr>
                  <a:r>
                    <a:rPr lang="en-US" sz="2200" dirty="0"/>
                    <a:t>1.	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SG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sz="2200" dirty="0"/>
                    <a:t> is transitive.</a:t>
                  </a:r>
                </a:p>
                <a:p>
                  <a:pPr marL="452438" indent="-366713">
                    <a:spcAft>
                      <a:spcPts val="600"/>
                    </a:spcAft>
                  </a:pPr>
                  <a:r>
                    <a:rPr lang="en-US" sz="2200" dirty="0"/>
                    <a:t>2.	</a:t>
                  </a:r>
                  <a14:m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SG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sz="2200" dirty="0"/>
                    <a:t>.</a:t>
                  </a:r>
                </a:p>
                <a:p>
                  <a:pPr marL="452438" indent="-366713">
                    <a:spcAft>
                      <a:spcPts val="600"/>
                    </a:spcAft>
                  </a:pPr>
                  <a:r>
                    <a:rPr lang="en-US" sz="2200" dirty="0"/>
                    <a:t>3.	If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sz="2200" dirty="0"/>
                    <a:t> is any other transitive relation that contains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, then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SG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B18BC2D-4993-4B61-B750-56234219E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074" y="5082779"/>
                  <a:ext cx="7913135" cy="2015936"/>
                </a:xfrm>
                <a:prstGeom prst="rect">
                  <a:avLst/>
                </a:prstGeom>
                <a:blipFill>
                  <a:blip r:embed="rId3"/>
                  <a:stretch>
                    <a:fillRect l="-1002" t="-1813" r="-231" b="-54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3F1B8924-B612-42D6-A7F3-910E6CB2823E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EE237BE-6AE0-41F6-92D6-ADFB9D5F1B1C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7611E7-88A6-4EAC-9B31-948422B7F893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8EC164-1F04-44A5-B273-852443DBFB2F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27437BE-A3E6-4F9F-8ACC-4BB723A5DC6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37EB7-0875-46BC-A6A6-5D3537EBE3C7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C372BB-34EA-4482-81CE-67667AC0CE76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607CF4-F7C8-4793-A015-4AD46AD2F6E8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34858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Reflexivity, Symmetry and Transitivity </a:t>
            </a:r>
            <a:r>
              <a:rPr lang="en-SG" sz="1200" dirty="0">
                <a:solidFill>
                  <a:schemeClr val="bg1"/>
                </a:solidFill>
              </a:rPr>
              <a:t>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Transitive Closure of a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32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8" y="1040400"/>
                <a:ext cx="6628439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#13: </a:t>
                </a:r>
                <a:r>
                  <a:rPr lang="en-US" alt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={0, 1, 2, 3}</m:t>
                    </m:r>
                  </m:oMath>
                </a14:m>
                <a:r>
                  <a:rPr lang="en-US" altLang="en-US" sz="2800" dirty="0"/>
                  <a:t> and consider the relation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defined 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 as follows: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={(0, 1), (1, 2), (2, 3)}.</m:t>
                    </m:r>
                  </m:oMath>
                </a14:m>
                <a:endParaRPr lang="en-US" altLang="en-US" sz="2800" dirty="0"/>
              </a:p>
              <a:p>
                <a:pPr>
                  <a:spcBef>
                    <a:spcPct val="0"/>
                  </a:spcBef>
                </a:pPr>
                <a:r>
                  <a:rPr lang="en-US" altLang="en-US" sz="2800" dirty="0"/>
                  <a:t>Find the transitive closure of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8" y="1040400"/>
                <a:ext cx="6628439" cy="1815882"/>
              </a:xfrm>
              <a:prstGeom prst="rect">
                <a:avLst/>
              </a:prstGeom>
              <a:blipFill>
                <a:blip r:embed="rId3"/>
                <a:stretch>
                  <a:fillRect l="-1932" t="-3356" b="-8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81" y="1468944"/>
            <a:ext cx="1977269" cy="12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4356" y="2979593"/>
                <a:ext cx="8269728" cy="19697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SG" sz="2800" dirty="0"/>
                  <a:t>Since there are arrows from 0 to 1 and from 1 to 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SG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SG" sz="2800" dirty="0"/>
                  <a:t> must have an arrow from 0 to 2. Hence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(0,2)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SG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SG" sz="2800" dirty="0"/>
                  <a:t>. </a:t>
                </a:r>
              </a:p>
              <a:p>
                <a:pPr>
                  <a:spcAft>
                    <a:spcPts val="600"/>
                  </a:spcAft>
                </a:pPr>
                <a:r>
                  <a:rPr lang="en-SG" sz="2800" dirty="0"/>
                  <a:t>Then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</a:rPr>
                      <m:t>(0,2)</m:t>
                    </m:r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SG" sz="2800" dirty="0"/>
                  <a:t> and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SG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SG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SG" sz="2800" dirty="0"/>
                  <a:t>, so </a:t>
                </a:r>
                <a14:m>
                  <m:oMath xmlns:m="http://schemas.openxmlformats.org/officeDocument/2006/math">
                    <m:r>
                      <a:rPr lang="en-SG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SG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SG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SG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SG" sz="28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SG" sz="2800" dirty="0"/>
                  <a:t>Also, since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SG" sz="2800" i="1">
                        <a:latin typeface="Cambria Math" panose="02040503050406030204" pitchFamily="18" charset="0"/>
                      </a:rPr>
                      <m:t>,2)</m:t>
                    </m:r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SG" sz="2800" dirty="0"/>
                  <a:t> and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</a:rPr>
                      <m:t>(2,3)</m:t>
                    </m:r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SG" sz="2800" dirty="0"/>
                  <a:t>, so </a:t>
                </a:r>
                <a14:m>
                  <m:oMath xmlns:m="http://schemas.openxmlformats.org/officeDocument/2006/math">
                    <m:r>
                      <a:rPr lang="en-SG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SG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,3)</m:t>
                    </m:r>
                    <m:r>
                      <a:rPr lang="en-SG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SG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SG" sz="2800" dirty="0"/>
                  <a:t>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6" y="2979593"/>
                <a:ext cx="8269728" cy="1969770"/>
              </a:xfrm>
              <a:prstGeom prst="rect">
                <a:avLst/>
              </a:prstGeom>
              <a:blipFill>
                <a:blip r:embed="rId5"/>
                <a:stretch>
                  <a:fillRect l="-1474" t="-3096" b="-80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51" y="4976754"/>
            <a:ext cx="2425700" cy="156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255647" y="5086819"/>
                <a:ext cx="3459745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SG" sz="2800" dirty="0"/>
                  <a:t>Directed graph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SG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SG" sz="2800" dirty="0"/>
                  <a:t>: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47" y="5086819"/>
                <a:ext cx="3459745" cy="523220"/>
              </a:xfrm>
              <a:prstGeom prst="rect">
                <a:avLst/>
              </a:prstGeom>
              <a:blipFill>
                <a:blip r:embed="rId7"/>
                <a:stretch>
                  <a:fillRect l="-3697" t="-10465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E5D2846F-47CA-4EBB-8216-78BD31BA957A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8E3F293-91A2-4BF9-BC8C-1DA29AC5E815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1F2888-25E9-4C27-B0FF-D2C894E8FC5A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06281F-7221-4FBF-97A0-E77EF745963E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4D87A25-A24C-4083-9665-1D373581205E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CBEE160-241C-4363-9FAE-17616F1804FA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6464AEB-D419-46B7-88C1-E735C29CC1FC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9D24968-8AB5-4341-8180-D5825F401A5E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6DDAFA3-8CD9-4B86-813F-8676F74E3093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7383CE7-3BB4-48E7-B6AE-5B7F0FA0A9B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728F90-EBC7-4C19-996C-3BD83FD1293C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7AEB5B-E0F2-49FD-9416-EFC0A41188D9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3A90C67-57CF-42B2-AD20-B0CE8B1894DA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281839-DA6F-48F8-9B85-1C011EF0995E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1D9D69-D1B7-4980-9F63-CFAA8751FBD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D7525D-41EB-4B85-9C8C-9E05ABFD8450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45041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3590925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5504"/>
            <a:ext cx="9144000" cy="30357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33</a:t>
            </a:fld>
            <a:endParaRPr lang="en-SG" dirty="0"/>
          </a:p>
        </p:txBody>
      </p:sp>
      <p:sp>
        <p:nvSpPr>
          <p:cNvPr id="23" name="Rounded Rectangle 22"/>
          <p:cNvSpPr/>
          <p:nvPr/>
        </p:nvSpPr>
        <p:spPr>
          <a:xfrm>
            <a:off x="644577" y="2152650"/>
            <a:ext cx="7870773" cy="1391048"/>
          </a:xfrm>
          <a:prstGeom prst="roundRect">
            <a:avLst/>
          </a:prstGeom>
          <a:solidFill>
            <a:srgbClr val="0033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311442" y="2250032"/>
            <a:ext cx="6749716" cy="1196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22313" indent="-722313" algn="ctr">
              <a:tabLst>
                <a:tab pos="722313" algn="l"/>
              </a:tabLst>
            </a:pPr>
            <a:r>
              <a:rPr lang="en-SG" sz="3600" dirty="0">
                <a:solidFill>
                  <a:schemeClr val="bg1"/>
                </a:solidFill>
                <a:latin typeface="+mn-lt"/>
              </a:rPr>
              <a:t>6.3	Equivalence Relations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7DF008-34CC-4056-8F5A-3D4501DD8A6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9563F31-B471-47A5-9AD7-12BD21A1965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42D73E-04DD-435B-93A3-A9F56DFD41A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21B19C-E66E-44D5-9FC7-D919337FB2AF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744C4C-F0E5-4D67-9FE0-4D561865BFA3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61CF06-83C5-4B31-85F2-9279101E4B4B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D32452D-CDD3-41A7-A718-EB3470F148E1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926A0C-A0C8-4E6D-890E-19F4B67DF046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B03F61-9232-4EA9-B7CB-1E5AF793527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8A18114-9883-4160-9AA6-231827488BE2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370D2C-4F44-4171-8F16-B163EB45E63E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A83A018-B6C5-4FA2-BF4F-2B2855181CDB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7A86D9-82C4-451B-B917-3CCEE0296EA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1080AE-9303-4EFE-A946-EDCB806F6DAE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5DA73C-47B7-4912-8E43-4A94772B018D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FDA320-4F26-4D77-8676-D14471DC61C3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493482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Relation Induced by a Partition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34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6.3.1 The Relation Induced by a Partition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1549459"/>
                <a:ext cx="829074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800" dirty="0"/>
                  <a:t>A </a:t>
                </a:r>
                <a:r>
                  <a:rPr lang="en-US" altLang="en-US" sz="2800" b="1" dirty="0">
                    <a:solidFill>
                      <a:srgbClr val="C00000"/>
                    </a:solidFill>
                  </a:rPr>
                  <a:t>partition</a:t>
                </a:r>
                <a:r>
                  <a:rPr lang="en-US" altLang="en-US" sz="2800" dirty="0"/>
                  <a:t> of a set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 is a finite or infinite collection of </a:t>
                </a:r>
                <a:r>
                  <a:rPr lang="en-US" altLang="en-US" sz="2800" u="sng" dirty="0"/>
                  <a:t>nonempty, mutually disjoint subsets whose union is </a:t>
                </a:r>
                <a14:m>
                  <m:oMath xmlns:m="http://schemas.openxmlformats.org/officeDocument/2006/math">
                    <m:r>
                      <a:rPr lang="en-US" altLang="en-US" sz="2800" i="1" u="sng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1549459"/>
                <a:ext cx="8290746" cy="954107"/>
              </a:xfrm>
              <a:prstGeom prst="rect">
                <a:avLst/>
              </a:prstGeom>
              <a:blipFill>
                <a:blip r:embed="rId3"/>
                <a:stretch>
                  <a:fillRect l="-1544" t="-5732" b="-17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C9AB4DE6-E985-4079-A0A1-83B5E02CC3A5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21E1A0-0FFB-42CE-AE78-BAE1F0A4C6C1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973B23-A947-4830-B3B6-970FB190CBB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CAC8B0A-5D83-45F1-814E-B0FB06ED23E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B87AB6C-58AF-4595-9A26-81677CA393F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E8028CB-9344-4AC7-94DF-7929DAD2BA86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4A77F4-5C7A-41D0-8267-F830B33AAC64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7C313E-77AF-4818-B0B9-7030588FDCD1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D3076D-7D3E-4575-A2FD-0759249FDB4A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D783B2-6A99-4F93-84B3-948B22BF156F}"/>
              </a:ext>
            </a:extLst>
          </p:cNvPr>
          <p:cNvGrpSpPr/>
          <p:nvPr/>
        </p:nvGrpSpPr>
        <p:grpSpPr>
          <a:xfrm>
            <a:off x="1823788" y="3725062"/>
            <a:ext cx="2465836" cy="2853545"/>
            <a:chOff x="4379942" y="3725062"/>
            <a:chExt cx="2465836" cy="285354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2ACA453-ECD9-4924-B8B7-C096F937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9942" y="3725062"/>
              <a:ext cx="2465836" cy="28535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10DCEA9-213E-4A9E-A4FD-FFC46782F11C}"/>
                    </a:ext>
                  </a:extLst>
                </p:cNvPr>
                <p:cNvSpPr txBox="1"/>
                <p:nvPr/>
              </p:nvSpPr>
              <p:spPr>
                <a:xfrm>
                  <a:off x="5020708" y="4775629"/>
                  <a:ext cx="485147" cy="370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10DCEA9-213E-4A9E-A4FD-FFC46782F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08" y="4775629"/>
                  <a:ext cx="485147" cy="3708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6924AA3-9407-4F8D-B1A6-D4C20427409F}"/>
                    </a:ext>
                  </a:extLst>
                </p:cNvPr>
                <p:cNvSpPr txBox="1"/>
                <p:nvPr/>
              </p:nvSpPr>
              <p:spPr>
                <a:xfrm>
                  <a:off x="5380369" y="5175202"/>
                  <a:ext cx="4851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6924AA3-9407-4F8D-B1A6-D4C204274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369" y="5175202"/>
                  <a:ext cx="48514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3E89972-FA24-4F8F-B39A-E3CA52D06E73}"/>
                    </a:ext>
                  </a:extLst>
                </p:cNvPr>
                <p:cNvSpPr txBox="1"/>
                <p:nvPr/>
              </p:nvSpPr>
              <p:spPr>
                <a:xfrm>
                  <a:off x="4844887" y="5448527"/>
                  <a:ext cx="4851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3E89972-FA24-4F8F-B39A-E3CA52D06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887" y="5448527"/>
                  <a:ext cx="48514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6250E9D-CED2-4DB4-A53A-08AC294947F5}"/>
                    </a:ext>
                  </a:extLst>
                </p:cNvPr>
                <p:cNvSpPr txBox="1"/>
                <p:nvPr/>
              </p:nvSpPr>
              <p:spPr>
                <a:xfrm>
                  <a:off x="5257075" y="5678116"/>
                  <a:ext cx="4851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6250E9D-CED2-4DB4-A53A-08AC29494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075" y="5678116"/>
                  <a:ext cx="48514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DF93A18-C161-48DF-BCFA-E1D0343F73D4}"/>
                    </a:ext>
                  </a:extLst>
                </p:cNvPr>
                <p:cNvSpPr txBox="1"/>
                <p:nvPr/>
              </p:nvSpPr>
              <p:spPr>
                <a:xfrm>
                  <a:off x="5830116" y="4961853"/>
                  <a:ext cx="4851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DF93A18-C161-48DF-BCFA-E1D0343F7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116" y="4961853"/>
                  <a:ext cx="48514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8E016F6-6489-4463-AB18-58C78424D022}"/>
                    </a:ext>
                  </a:extLst>
                </p:cNvPr>
                <p:cNvSpPr txBox="1"/>
                <p:nvPr/>
              </p:nvSpPr>
              <p:spPr>
                <a:xfrm>
                  <a:off x="5791576" y="5782577"/>
                  <a:ext cx="4851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8E016F6-6489-4463-AB18-58C78424D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576" y="5782577"/>
                  <a:ext cx="48514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238C44-AECB-4F17-9FF4-AAD9BCF4FC70}"/>
              </a:ext>
            </a:extLst>
          </p:cNvPr>
          <p:cNvGrpSpPr/>
          <p:nvPr/>
        </p:nvGrpSpPr>
        <p:grpSpPr>
          <a:xfrm>
            <a:off x="5354394" y="3725062"/>
            <a:ext cx="2465836" cy="2853545"/>
            <a:chOff x="6049514" y="3725062"/>
            <a:chExt cx="2465836" cy="2853545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E356FD04-9696-46ED-9A9C-7ACC9D0E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514" y="3725062"/>
              <a:ext cx="2465836" cy="285354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9432A7-B991-4FE5-BED3-E47EB854B428}"/>
                </a:ext>
              </a:extLst>
            </p:cNvPr>
            <p:cNvGrpSpPr/>
            <p:nvPr/>
          </p:nvGrpSpPr>
          <p:grpSpPr>
            <a:xfrm>
              <a:off x="6676144" y="4554546"/>
              <a:ext cx="644068" cy="745336"/>
              <a:chOff x="5537045" y="3637590"/>
              <a:chExt cx="644068" cy="745336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DA5F04A2-5147-4FF8-B0D1-ADD0A8F16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045" y="3637590"/>
                <a:ext cx="644068" cy="7453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163B5630-035D-4F50-9C78-D182BD681214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670" y="3930772"/>
                    <a:ext cx="358957" cy="3708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163B5630-035D-4F50-9C78-D182BD681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670" y="3930772"/>
                    <a:ext cx="358957" cy="37089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EDC3F878-CE2A-4A8C-93DF-0A37A074DB53}"/>
                      </a:ext>
                    </a:extLst>
                  </p:cNvPr>
                  <p:cNvSpPr txBox="1"/>
                  <p:nvPr/>
                </p:nvSpPr>
                <p:spPr>
                  <a:xfrm>
                    <a:off x="5810525" y="4003247"/>
                    <a:ext cx="2857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EDC3F878-CE2A-4A8C-93DF-0A37A074DB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0525" y="4003247"/>
                    <a:ext cx="28570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76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7B56B3-FC87-4739-8D75-0193E76050E5}"/>
                </a:ext>
              </a:extLst>
            </p:cNvPr>
            <p:cNvGrpSpPr/>
            <p:nvPr/>
          </p:nvGrpSpPr>
          <p:grpSpPr>
            <a:xfrm>
              <a:off x="6374829" y="5384030"/>
              <a:ext cx="644068" cy="745336"/>
              <a:chOff x="3062665" y="3457729"/>
              <a:chExt cx="644068" cy="745336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F29DA44A-A3B0-42D1-B15A-D6F63E076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2665" y="3457729"/>
                <a:ext cx="644068" cy="7453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7330751-B17C-4A07-B721-50FCEBE60968}"/>
                      </a:ext>
                    </a:extLst>
                  </p:cNvPr>
                  <p:cNvSpPr txBox="1"/>
                  <p:nvPr/>
                </p:nvSpPr>
                <p:spPr>
                  <a:xfrm>
                    <a:off x="3079495" y="3818581"/>
                    <a:ext cx="3299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7330751-B17C-4A07-B721-50FCEBE60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9495" y="3818581"/>
                    <a:ext cx="32996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909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F689995-4190-4406-AFBA-442632FE292D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502" y="3746885"/>
                    <a:ext cx="2691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F689995-4190-4406-AFBA-442632FE29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502" y="3746885"/>
                    <a:ext cx="26916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455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22FA419-A5B7-4BC6-AD9A-420CA4271AF3}"/>
                </a:ext>
              </a:extLst>
            </p:cNvPr>
            <p:cNvGrpSpPr/>
            <p:nvPr/>
          </p:nvGrpSpPr>
          <p:grpSpPr>
            <a:xfrm>
              <a:off x="7164769" y="5699596"/>
              <a:ext cx="560641" cy="667102"/>
              <a:chOff x="5537045" y="3637590"/>
              <a:chExt cx="644068" cy="745336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3F99690-D56B-4FA7-8E16-41BC6F225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045" y="3637590"/>
                <a:ext cx="644068" cy="7453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FD7F5CF-74C4-4C61-985C-A8EFD174CF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122" y="3961609"/>
                    <a:ext cx="358957" cy="4126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FD7F5CF-74C4-4C61-985C-A8EFD174CF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5122" y="3961609"/>
                    <a:ext cx="358957" cy="41264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F991370-76B9-428E-BF78-8E211B734782}"/>
                </a:ext>
              </a:extLst>
            </p:cNvPr>
            <p:cNvGrpSpPr/>
            <p:nvPr/>
          </p:nvGrpSpPr>
          <p:grpSpPr>
            <a:xfrm>
              <a:off x="7486650" y="4955984"/>
              <a:ext cx="560641" cy="667102"/>
              <a:chOff x="5537045" y="3637590"/>
              <a:chExt cx="644068" cy="745336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E7A81539-F799-495A-A328-88C520FCE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045" y="3637590"/>
                <a:ext cx="644068" cy="7453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ABC0784-4096-4309-826A-4C46DFFB0DA7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122" y="3961609"/>
                    <a:ext cx="358957" cy="4126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2ABC0784-4096-4309-826A-4C46DFFB0D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5122" y="3961609"/>
                    <a:ext cx="358957" cy="41264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882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5C743181-B481-4C1C-B173-D3A21A274AF7}"/>
              </a:ext>
            </a:extLst>
          </p:cNvPr>
          <p:cNvSpPr/>
          <p:nvPr/>
        </p:nvSpPr>
        <p:spPr>
          <a:xfrm>
            <a:off x="4453276" y="4785849"/>
            <a:ext cx="652958" cy="53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E74464-ED74-4466-987D-DDE81F52EE2D}"/>
                  </a:ext>
                </a:extLst>
              </p:cNvPr>
              <p:cNvSpPr txBox="1"/>
              <p:nvPr/>
            </p:nvSpPr>
            <p:spPr>
              <a:xfrm>
                <a:off x="369740" y="2654950"/>
                <a:ext cx="713503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/>
                  <a:t>The diagram below illustrates a partition of a set 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dirty="0"/>
                  <a:t> by subsets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SG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SG" altLang="en-US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SG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4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i="1" dirty="0"/>
                  <a:t>.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E74464-ED74-4466-987D-DDE81F52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40" y="2654950"/>
                <a:ext cx="7135032" cy="830997"/>
              </a:xfrm>
              <a:prstGeom prst="rect">
                <a:avLst/>
              </a:prstGeom>
              <a:blipFill>
                <a:blip r:embed="rId19"/>
                <a:stretch>
                  <a:fillRect l="-1368" t="-5882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04F73D4-F822-4489-A719-8942B0E6A252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B5BDF38-E1A6-4861-939B-B830F106661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E43288-C99F-41D5-8DB1-FEE18CB4D76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11173C1-DD60-47C8-9763-967ECDEA5B18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19BA48-3B59-44D4-83CA-227D3A61C3DF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8AE11D6-5D77-4D6C-9F70-DE08293180D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948ED0-A9DC-4D03-917F-115874827C4E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7664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Relation Induced by a Partition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35</a:t>
            </a:fld>
            <a:endParaRPr lang="en-SG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AB4DE6-E985-4079-A0A1-83B5E02CC3A5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21E1A0-0FFB-42CE-AE78-BAE1F0A4C6C1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973B23-A947-4830-B3B6-970FB190CBB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CAC8B0A-5D83-45F1-814E-B0FB06ED23E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B87AB6C-58AF-4595-9A26-81677CA393F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E8028CB-9344-4AC7-94DF-7929DAD2BA86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4A77F4-5C7A-41D0-8267-F830B33AAC64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7C313E-77AF-4818-B0B9-7030588FDCD1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D3076D-7D3E-4575-A2FD-0759249FDB4A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3D73F30-BECD-4A28-BB9B-50287442D181}"/>
              </a:ext>
            </a:extLst>
          </p:cNvPr>
          <p:cNvGrpSpPr/>
          <p:nvPr/>
        </p:nvGrpSpPr>
        <p:grpSpPr>
          <a:xfrm>
            <a:off x="808372" y="933747"/>
            <a:ext cx="7932276" cy="2866618"/>
            <a:chOff x="993228" y="4598517"/>
            <a:chExt cx="7932276" cy="286661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AE11558-BB9D-4501-B8AE-2CF2BF798221}"/>
                </a:ext>
              </a:extLst>
            </p:cNvPr>
            <p:cNvSpPr/>
            <p:nvPr/>
          </p:nvSpPr>
          <p:spPr>
            <a:xfrm>
              <a:off x="993228" y="4598520"/>
              <a:ext cx="7932276" cy="282370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CFD76A-E869-4D4B-BF25-10D3CBDCF94C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65EAB6-1B94-4C80-B16D-0FA7D85F3261}"/>
                </a:ext>
              </a:extLst>
            </p:cNvPr>
            <p:cNvSpPr txBox="1"/>
            <p:nvPr/>
          </p:nvSpPr>
          <p:spPr>
            <a:xfrm>
              <a:off x="1109374" y="4598517"/>
              <a:ext cx="6616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Partition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B107C70-958E-4F6E-BB1E-DE90EBF10111}"/>
                    </a:ext>
                  </a:extLst>
                </p:cNvPr>
                <p:cNvSpPr txBox="1"/>
                <p:nvPr/>
              </p:nvSpPr>
              <p:spPr>
                <a:xfrm>
                  <a:off x="1129836" y="5095255"/>
                  <a:ext cx="7600717" cy="2369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latin typeface="Blackadder ITC" panose="04020505051007020D02" pitchFamily="82" charset="0"/>
                    </a:rPr>
                    <a:t>C</a:t>
                  </a:r>
                  <a:r>
                    <a:rPr lang="en-US" sz="2200" dirty="0"/>
                    <a:t> is a </a:t>
                  </a:r>
                  <a:r>
                    <a:rPr lang="en-US" sz="2200" b="1" dirty="0"/>
                    <a:t>partition</a:t>
                  </a:r>
                  <a:r>
                    <a:rPr lang="en-US" sz="2200" dirty="0"/>
                    <a:t> of a set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if the following hold: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000" dirty="0"/>
                    <a:t>(1)	</a:t>
                  </a:r>
                  <a:r>
                    <a:rPr lang="en-US" sz="2000" dirty="0">
                      <a:latin typeface="Blackadder ITC" panose="04020505051007020D02" pitchFamily="82" charset="0"/>
                    </a:rPr>
                    <a:t>C</a:t>
                  </a:r>
                  <a:r>
                    <a:rPr lang="en-US" sz="2000" dirty="0"/>
                    <a:t> is a set of which all elements are non-empty subsets of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000" dirty="0"/>
                    <a:t>, i.e.,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000" dirty="0"/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en-US" sz="2000" dirty="0">
                      <a:latin typeface="Blackadder ITC" panose="04020505051007020D02" pitchFamily="82" charset="0"/>
                    </a:rPr>
                    <a:t>C</a:t>
                  </a:r>
                  <a:r>
                    <a:rPr lang="en-US" sz="2000" dirty="0"/>
                    <a:t>.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000" dirty="0"/>
                    <a:t>(2)	Every element of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000" dirty="0"/>
                    <a:t> is in exactly one element of </a:t>
                  </a:r>
                  <a:r>
                    <a:rPr lang="en-US" sz="2000" dirty="0">
                      <a:latin typeface="Blackadder ITC" panose="04020505051007020D02" pitchFamily="82" charset="0"/>
                    </a:rPr>
                    <a:t>C</a:t>
                  </a:r>
                  <a:r>
                    <a:rPr lang="en-US" sz="2000" dirty="0"/>
                    <a:t>, i.e.,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000" dirty="0"/>
                    <a:t>	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2000" dirty="0">
                          <a:latin typeface="Blackadder ITC" panose="04020505051007020D02" pitchFamily="82" charset="0"/>
                        </a:rPr>
                        <m:t>C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and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000" dirty="0"/>
                    <a:t>	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,∈</m:t>
                      </m:r>
                      <m:r>
                        <m:rPr>
                          <m:nor/>
                        </m:rPr>
                        <a:rPr lang="en-US" sz="2000" dirty="0">
                          <a:latin typeface="Blackadder ITC" panose="04020505051007020D02" pitchFamily="82" charset="0"/>
                        </a:rPr>
                        <m:t>C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.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200" dirty="0"/>
                    <a:t>Elements of a partition are called </a:t>
                  </a:r>
                  <a:r>
                    <a:rPr lang="en-US" sz="2200" b="1" dirty="0"/>
                    <a:t>components</a:t>
                  </a:r>
                  <a:r>
                    <a:rPr lang="en-US" sz="2200" dirty="0"/>
                    <a:t> of the partition.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B107C70-958E-4F6E-BB1E-DE90EBF10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836" y="5095255"/>
                  <a:ext cx="7600717" cy="2369880"/>
                </a:xfrm>
                <a:prstGeom prst="rect">
                  <a:avLst/>
                </a:prstGeom>
                <a:blipFill>
                  <a:blip r:embed="rId3"/>
                  <a:stretch>
                    <a:fillRect l="-1043" t="-2577" b="-180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604631-AD6E-41EE-9E81-AABAFD098321}"/>
              </a:ext>
            </a:extLst>
          </p:cNvPr>
          <p:cNvGrpSpPr/>
          <p:nvPr/>
        </p:nvGrpSpPr>
        <p:grpSpPr>
          <a:xfrm>
            <a:off x="1343915" y="3905610"/>
            <a:ext cx="6456169" cy="2667608"/>
            <a:chOff x="1225436" y="3824191"/>
            <a:chExt cx="6456169" cy="26676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CD783B2-6A99-4F93-84B3-948B22BF156F}"/>
                </a:ext>
              </a:extLst>
            </p:cNvPr>
            <p:cNvGrpSpPr/>
            <p:nvPr/>
          </p:nvGrpSpPr>
          <p:grpSpPr>
            <a:xfrm>
              <a:off x="1637389" y="3824191"/>
              <a:ext cx="1929700" cy="2233111"/>
              <a:chOff x="4379942" y="3725062"/>
              <a:chExt cx="2465836" cy="285354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2ACA453-ECD9-4924-B8B7-C096F9370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9942" y="3725062"/>
                <a:ext cx="2465836" cy="285354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10DCEA9-213E-4A9E-A4FD-FFC46782F11C}"/>
                      </a:ext>
                    </a:extLst>
                  </p:cNvPr>
                  <p:cNvSpPr txBox="1"/>
                  <p:nvPr/>
                </p:nvSpPr>
                <p:spPr>
                  <a:xfrm>
                    <a:off x="5020708" y="4775629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10DCEA9-213E-4A9E-A4FD-FFC46782F1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0708" y="4775629"/>
                    <a:ext cx="485148" cy="3932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6924AA3-9407-4F8D-B1A6-D4C20427409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0370" y="5175202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6924AA3-9407-4F8D-B1A6-D4C2042740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0370" y="5175202"/>
                    <a:ext cx="485148" cy="3932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A3E89972-FA24-4F8F-B39A-E3CA52D06E73}"/>
                      </a:ext>
                    </a:extLst>
                  </p:cNvPr>
                  <p:cNvSpPr txBox="1"/>
                  <p:nvPr/>
                </p:nvSpPr>
                <p:spPr>
                  <a:xfrm>
                    <a:off x="4844887" y="5448526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A3E89972-FA24-4F8F-B39A-E3CA52D06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4887" y="5448526"/>
                    <a:ext cx="485148" cy="3932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6250E9D-CED2-4DB4-A53A-08AC294947F5}"/>
                      </a:ext>
                    </a:extLst>
                  </p:cNvPr>
                  <p:cNvSpPr txBox="1"/>
                  <p:nvPr/>
                </p:nvSpPr>
                <p:spPr>
                  <a:xfrm>
                    <a:off x="5257077" y="5678116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6250E9D-CED2-4DB4-A53A-08AC294947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7077" y="5678116"/>
                    <a:ext cx="485148" cy="3932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DF93A18-C161-48DF-BCFA-E1D0343F73D4}"/>
                      </a:ext>
                    </a:extLst>
                  </p:cNvPr>
                  <p:cNvSpPr txBox="1"/>
                  <p:nvPr/>
                </p:nvSpPr>
                <p:spPr>
                  <a:xfrm>
                    <a:off x="5830116" y="4961852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DF93A18-C161-48DF-BCFA-E1D0343F73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0116" y="4961852"/>
                    <a:ext cx="485148" cy="3932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E016F6-6489-4463-AB18-58C78424D0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91577" y="5782577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E016F6-6489-4463-AB18-58C78424D0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577" y="5782577"/>
                    <a:ext cx="485148" cy="39328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238C44-AECB-4F17-9FF4-AAD9BCF4FC70}"/>
                </a:ext>
              </a:extLst>
            </p:cNvPr>
            <p:cNvGrpSpPr/>
            <p:nvPr/>
          </p:nvGrpSpPr>
          <p:grpSpPr>
            <a:xfrm>
              <a:off x="5161953" y="3824191"/>
              <a:ext cx="1929700" cy="2233111"/>
              <a:chOff x="6049514" y="3725062"/>
              <a:chExt cx="2465836" cy="2853545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E356FD04-9696-46ED-9A9C-7ACC9D0E3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514" y="3725062"/>
                <a:ext cx="2465836" cy="2853545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49432A7-B991-4FE5-BED3-E47EB854B428}"/>
                  </a:ext>
                </a:extLst>
              </p:cNvPr>
              <p:cNvGrpSpPr/>
              <p:nvPr/>
            </p:nvGrpSpPr>
            <p:grpSpPr>
              <a:xfrm>
                <a:off x="6676144" y="4554546"/>
                <a:ext cx="644068" cy="758945"/>
                <a:chOff x="5537045" y="3637590"/>
                <a:chExt cx="644068" cy="758945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DA5F04A2-5147-4FF8-B0D1-ADD0A8F166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045" y="3637590"/>
                  <a:ext cx="644068" cy="74533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163B5630-035D-4F50-9C78-D182BD6812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5670" y="3930772"/>
                      <a:ext cx="358956" cy="3932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163B5630-035D-4F50-9C78-D182BD6812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5670" y="3930772"/>
                      <a:ext cx="358956" cy="39328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EDC3F878-CE2A-4A8C-93DF-0A37A074DB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10524" y="4003247"/>
                      <a:ext cx="285701" cy="3932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EDC3F878-CE2A-4A8C-93DF-0A37A074DB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0524" y="4003247"/>
                      <a:ext cx="285701" cy="39328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A7B56B3-FC87-4739-8D75-0193E76050E5}"/>
                  </a:ext>
                </a:extLst>
              </p:cNvPr>
              <p:cNvGrpSpPr/>
              <p:nvPr/>
            </p:nvGrpSpPr>
            <p:grpSpPr>
              <a:xfrm>
                <a:off x="6374829" y="5384030"/>
                <a:ext cx="644068" cy="754141"/>
                <a:chOff x="3062665" y="3457729"/>
                <a:chExt cx="644068" cy="754141"/>
              </a:xfrm>
            </p:grpSpPr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F29DA44A-A3B0-42D1-B15A-D6F63E076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2665" y="3457729"/>
                  <a:ext cx="644068" cy="74533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B7330751-B17C-4A07-B721-50FCEBE609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79497" y="3818582"/>
                      <a:ext cx="329965" cy="3932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B7330751-B17C-4A07-B721-50FCEBE609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9497" y="3818582"/>
                      <a:ext cx="329965" cy="39328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524"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0F689995-4190-4406-AFBA-442632FE29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3502" y="3746886"/>
                      <a:ext cx="269163" cy="3932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0F689995-4190-4406-AFBA-442632FE29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43502" y="3746886"/>
                      <a:ext cx="269163" cy="393288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22FA419-A5B7-4BC6-AD9A-420CA4271AF3}"/>
                  </a:ext>
                </a:extLst>
              </p:cNvPr>
              <p:cNvGrpSpPr/>
              <p:nvPr/>
            </p:nvGrpSpPr>
            <p:grpSpPr>
              <a:xfrm>
                <a:off x="7164769" y="5699601"/>
                <a:ext cx="560641" cy="683295"/>
                <a:chOff x="5537045" y="3637590"/>
                <a:chExt cx="644068" cy="763427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C3F99690-D56B-4FA7-8E16-41BC6F225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045" y="3637590"/>
                  <a:ext cx="644068" cy="74533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8FD7F5CF-74C4-4C61-985C-A8EFD174CF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85121" y="3961607"/>
                      <a:ext cx="358957" cy="4394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8FD7F5CF-74C4-4C61-985C-A8EFD174CF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85121" y="3961607"/>
                      <a:ext cx="358957" cy="4394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4F991370-76B9-428E-BF78-8E211B734782}"/>
                  </a:ext>
                </a:extLst>
              </p:cNvPr>
              <p:cNvGrpSpPr/>
              <p:nvPr/>
            </p:nvGrpSpPr>
            <p:grpSpPr>
              <a:xfrm>
                <a:off x="7486650" y="4955989"/>
                <a:ext cx="560641" cy="683295"/>
                <a:chOff x="5537045" y="3637590"/>
                <a:chExt cx="644068" cy="763427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E7A81539-F799-495A-A328-88C520FCEF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045" y="3637590"/>
                  <a:ext cx="644068" cy="74533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2ABC0784-4096-4309-826A-4C46DFFB0D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85122" y="3961607"/>
                      <a:ext cx="358957" cy="4394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2ABC0784-4096-4309-826A-4C46DFFB0D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85122" y="3961607"/>
                      <a:ext cx="358957" cy="439410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C743181-B481-4C1C-B173-D3A21A274AF7}"/>
                </a:ext>
              </a:extLst>
            </p:cNvPr>
            <p:cNvSpPr/>
            <p:nvPr/>
          </p:nvSpPr>
          <p:spPr>
            <a:xfrm>
              <a:off x="3971089" y="4630529"/>
              <a:ext cx="583850" cy="4765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08F0B0C-53E2-430B-A3C1-AA02DA14793C}"/>
                    </a:ext>
                  </a:extLst>
                </p:cNvPr>
                <p:cNvSpPr txBox="1"/>
                <p:nvPr/>
              </p:nvSpPr>
              <p:spPr>
                <a:xfrm>
                  <a:off x="1225436" y="6088162"/>
                  <a:ext cx="27371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08F0B0C-53E2-430B-A3C1-AA02DA147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436" y="6088162"/>
                  <a:ext cx="2737171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8B1FED2-376F-4F86-A1FA-4039EB1769CF}"/>
                    </a:ext>
                  </a:extLst>
                </p:cNvPr>
                <p:cNvSpPr txBox="1"/>
                <p:nvPr/>
              </p:nvSpPr>
              <p:spPr>
                <a:xfrm>
                  <a:off x="4572001" y="6088162"/>
                  <a:ext cx="3109604" cy="403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dirty="0" smtClean="0">
                            <a:latin typeface="Blackadder ITC" panose="04020505051007020D02" pitchFamily="82" charset="0"/>
                          </a:rPr>
                          <m:t>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8B1FED2-376F-4F86-A1FA-4039EB176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1" y="6088162"/>
                  <a:ext cx="3109604" cy="403637"/>
                </a:xfrm>
                <a:prstGeom prst="rect">
                  <a:avLst/>
                </a:prstGeom>
                <a:blipFill>
                  <a:blip r:embed="rId20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E567658-0B14-4648-8869-2BF0A00AE5D3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EFCDF24-4497-4666-826B-6E9211589402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543596-B680-4110-90F5-BBC18931A404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1BA8DC0-4B79-47A9-8671-C7B70AA38A81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CA13A88-44E9-40E7-A3BD-5756E9425F9C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928F070-FA42-48CE-9EAF-584F8480156D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AD2781B-741D-433B-A69D-3E3F06A21ADA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626677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Relation Induced by a Partition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36</a:t>
            </a:fld>
            <a:endParaRPr lang="en-SG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AB4DE6-E985-4079-A0A1-83B5E02CC3A5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21E1A0-0FFB-42CE-AE78-BAE1F0A4C6C1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973B23-A947-4830-B3B6-970FB190CBB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CAC8B0A-5D83-45F1-814E-B0FB06ED23E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B87AB6C-58AF-4595-9A26-81677CA393F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E8028CB-9344-4AC7-94DF-7929DAD2BA86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4A77F4-5C7A-41D0-8267-F830B33AAC64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7C313E-77AF-4818-B0B9-7030588FDCD1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D3076D-7D3E-4575-A2FD-0759249FDB4A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3D73F30-BECD-4A28-BB9B-50287442D181}"/>
              </a:ext>
            </a:extLst>
          </p:cNvPr>
          <p:cNvGrpSpPr/>
          <p:nvPr/>
        </p:nvGrpSpPr>
        <p:grpSpPr>
          <a:xfrm>
            <a:off x="808372" y="933747"/>
            <a:ext cx="7932276" cy="2866618"/>
            <a:chOff x="993228" y="4598517"/>
            <a:chExt cx="7932276" cy="286661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AE11558-BB9D-4501-B8AE-2CF2BF798221}"/>
                </a:ext>
              </a:extLst>
            </p:cNvPr>
            <p:cNvSpPr/>
            <p:nvPr/>
          </p:nvSpPr>
          <p:spPr>
            <a:xfrm>
              <a:off x="993228" y="4598520"/>
              <a:ext cx="7932276" cy="282370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CFD76A-E869-4D4B-BF25-10D3CBDCF94C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65EAB6-1B94-4C80-B16D-0FA7D85F3261}"/>
                </a:ext>
              </a:extLst>
            </p:cNvPr>
            <p:cNvSpPr txBox="1"/>
            <p:nvPr/>
          </p:nvSpPr>
          <p:spPr>
            <a:xfrm>
              <a:off x="1109374" y="4598517"/>
              <a:ext cx="6616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Partition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B107C70-958E-4F6E-BB1E-DE90EBF10111}"/>
                    </a:ext>
                  </a:extLst>
                </p:cNvPr>
                <p:cNvSpPr txBox="1"/>
                <p:nvPr/>
              </p:nvSpPr>
              <p:spPr>
                <a:xfrm>
                  <a:off x="1129836" y="5095255"/>
                  <a:ext cx="7600717" cy="2369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latin typeface="Blackadder ITC" panose="04020505051007020D02" pitchFamily="82" charset="0"/>
                    </a:rPr>
                    <a:t>C</a:t>
                  </a:r>
                  <a:r>
                    <a:rPr lang="en-US" sz="2200" dirty="0"/>
                    <a:t> is a </a:t>
                  </a:r>
                  <a:r>
                    <a:rPr lang="en-US" sz="2200" b="1" dirty="0"/>
                    <a:t>partition</a:t>
                  </a:r>
                  <a:r>
                    <a:rPr lang="en-US" sz="2200" dirty="0"/>
                    <a:t> of a set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if the following hold: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000" dirty="0"/>
                    <a:t>(1)	</a:t>
                  </a:r>
                  <a:r>
                    <a:rPr lang="en-US" sz="2000" dirty="0">
                      <a:latin typeface="Blackadder ITC" panose="04020505051007020D02" pitchFamily="82" charset="0"/>
                    </a:rPr>
                    <a:t>C</a:t>
                  </a:r>
                  <a:r>
                    <a:rPr lang="en-US" sz="2000" dirty="0"/>
                    <a:t> is a set of which all elements are non-empty subsets of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000" dirty="0"/>
                    <a:t>, i.e.,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000" dirty="0"/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en-US" sz="2000" dirty="0">
                      <a:latin typeface="Blackadder ITC" panose="04020505051007020D02" pitchFamily="82" charset="0"/>
                    </a:rPr>
                    <a:t>C</a:t>
                  </a:r>
                  <a:r>
                    <a:rPr lang="en-US" sz="2000" dirty="0"/>
                    <a:t>.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000" dirty="0"/>
                    <a:t>(2)	Every element of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000" dirty="0"/>
                    <a:t> is in exactly one element of </a:t>
                  </a:r>
                  <a:r>
                    <a:rPr lang="en-US" sz="2000" dirty="0">
                      <a:latin typeface="Blackadder ITC" panose="04020505051007020D02" pitchFamily="82" charset="0"/>
                    </a:rPr>
                    <a:t>C</a:t>
                  </a:r>
                  <a:r>
                    <a:rPr lang="en-US" sz="2000" dirty="0"/>
                    <a:t>, i.e.,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000" dirty="0"/>
                    <a:t>	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2000" dirty="0">
                          <a:latin typeface="Blackadder ITC" panose="04020505051007020D02" pitchFamily="82" charset="0"/>
                        </a:rPr>
                        <m:t>C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and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000" dirty="0"/>
                    <a:t>	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2000" dirty="0">
                          <a:latin typeface="Blackadder ITC" panose="04020505051007020D02" pitchFamily="82" charset="0"/>
                        </a:rPr>
                        <m:t>C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.</a:t>
                  </a:r>
                </a:p>
                <a:p>
                  <a:pPr marL="446088" indent="-446088">
                    <a:tabLst>
                      <a:tab pos="446088" algn="l"/>
                    </a:tabLst>
                  </a:pPr>
                  <a:r>
                    <a:rPr lang="en-US" sz="2200" dirty="0"/>
                    <a:t>Elements of a partition are called </a:t>
                  </a:r>
                  <a:r>
                    <a:rPr lang="en-US" sz="2200" b="1" dirty="0"/>
                    <a:t>components</a:t>
                  </a:r>
                  <a:r>
                    <a:rPr lang="en-US" sz="2200" dirty="0"/>
                    <a:t> of the partition.</a:t>
                  </a:r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B107C70-958E-4F6E-BB1E-DE90EBF10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836" y="5095255"/>
                  <a:ext cx="7600717" cy="2369880"/>
                </a:xfrm>
                <a:prstGeom prst="rect">
                  <a:avLst/>
                </a:prstGeom>
                <a:blipFill>
                  <a:blip r:embed="rId3"/>
                  <a:stretch>
                    <a:fillRect l="-1043" t="-2577" b="-180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E39BBA-02B7-4A31-A595-2CA8A4443DBF}"/>
              </a:ext>
            </a:extLst>
          </p:cNvPr>
          <p:cNvGrpSpPr/>
          <p:nvPr/>
        </p:nvGrpSpPr>
        <p:grpSpPr>
          <a:xfrm>
            <a:off x="815768" y="4096999"/>
            <a:ext cx="7932276" cy="2101783"/>
            <a:chOff x="993228" y="4598517"/>
            <a:chExt cx="7932276" cy="210178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35885AF-2057-4D85-B672-810D8A09F3EB}"/>
                </a:ext>
              </a:extLst>
            </p:cNvPr>
            <p:cNvSpPr/>
            <p:nvPr/>
          </p:nvSpPr>
          <p:spPr>
            <a:xfrm>
              <a:off x="993228" y="4598520"/>
              <a:ext cx="7932276" cy="21017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DA4624E-26DF-4EB8-A8EF-2833F96757F5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B201EF6-2320-4C94-86A2-54E65BE8D3F0}"/>
                </a:ext>
              </a:extLst>
            </p:cNvPr>
            <p:cNvSpPr txBox="1"/>
            <p:nvPr/>
          </p:nvSpPr>
          <p:spPr>
            <a:xfrm>
              <a:off x="1109374" y="4598517"/>
              <a:ext cx="6616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 (shorter): Partition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5D718A3-77BD-4B9A-9A64-F0C0AE78ECE1}"/>
                    </a:ext>
                  </a:extLst>
                </p:cNvPr>
                <p:cNvSpPr txBox="1"/>
                <p:nvPr/>
              </p:nvSpPr>
              <p:spPr>
                <a:xfrm>
                  <a:off x="1129836" y="5095255"/>
                  <a:ext cx="7600717" cy="1523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A </a:t>
                  </a:r>
                  <a:r>
                    <a:rPr lang="en-US" sz="2200" b="1" dirty="0"/>
                    <a:t>partition</a:t>
                  </a:r>
                  <a:r>
                    <a:rPr lang="en-US" sz="2200" dirty="0"/>
                    <a:t> of set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is a set </a:t>
                  </a:r>
                  <a:r>
                    <a:rPr lang="en-US" sz="2200" dirty="0">
                      <a:latin typeface="Blackadder ITC" panose="04020505051007020D02" pitchFamily="82" charset="0"/>
                    </a:rPr>
                    <a:t>C  </a:t>
                  </a:r>
                  <a:r>
                    <a:rPr lang="en-US" sz="2200" dirty="0"/>
                    <a:t>of non-empty subsets of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such that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∃!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sz="2200" dirty="0">
                            <a:latin typeface="Blackadder ITC" panose="04020505051007020D02" pitchFamily="82" charset="0"/>
                          </a:rPr>
                          <m:t>C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2200" dirty="0"/>
                </a:p>
                <a:p>
                  <a:r>
                    <a:rPr lang="en-US" sz="2200" dirty="0"/>
                    <a:t>(Recall: </a:t>
                  </a:r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a14:m>
                  <a:r>
                    <a:rPr lang="en-US" sz="2200" dirty="0"/>
                    <a:t> means “there exists a unique”.)</a:t>
                  </a: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5D718A3-77BD-4B9A-9A64-F0C0AE78E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836" y="5095255"/>
                  <a:ext cx="7600717" cy="1523494"/>
                </a:xfrm>
                <a:prstGeom prst="rect">
                  <a:avLst/>
                </a:prstGeom>
                <a:blipFill>
                  <a:blip r:embed="rId4"/>
                  <a:stretch>
                    <a:fillRect l="-1043" t="-4016" b="-76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3348735-2E7C-46A2-A8DD-548E14530EBA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DB1B35-8B68-42D6-96A9-3C880B8B1C62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8BE042-2A86-4E73-B4F6-29517456D131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EC1C01-622C-45DA-A384-D5CB2D9DD4C8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6C7992-D2FF-4497-98F1-D675FBF8CA9A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EE78C7D-0EA1-4FF4-884D-AD8E59001E3A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2C0C1C-3780-40EA-BADB-FCAD42A10159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578128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Relation Induced by a Partition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37</a:t>
            </a:fld>
            <a:endParaRPr lang="en-SG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AB4DE6-E985-4079-A0A1-83B5E02CC3A5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21E1A0-0FFB-42CE-AE78-BAE1F0A4C6C1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973B23-A947-4830-B3B6-970FB190CBB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CAC8B0A-5D83-45F1-814E-B0FB06ED23E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B87AB6C-58AF-4595-9A26-81677CA393F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E8028CB-9344-4AC7-94DF-7929DAD2BA86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4A77F4-5C7A-41D0-8267-F830B33AAC64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7C313E-77AF-4818-B0B9-7030588FDCD1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D3076D-7D3E-4575-A2FD-0759249FDB4A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01E30-1DDD-4E84-90D0-8EC792154788}"/>
              </a:ext>
            </a:extLst>
          </p:cNvPr>
          <p:cNvSpPr txBox="1"/>
          <p:nvPr/>
        </p:nvSpPr>
        <p:spPr>
          <a:xfrm>
            <a:off x="287158" y="1053671"/>
            <a:ext cx="428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Partitions as relations</a:t>
            </a:r>
            <a:endParaRPr lang="en-SG" sz="3200" dirty="0">
              <a:solidFill>
                <a:srgbClr val="0000FF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014A4A-097D-4FA2-B560-1081AB8972F1}"/>
              </a:ext>
            </a:extLst>
          </p:cNvPr>
          <p:cNvGrpSpPr/>
          <p:nvPr/>
        </p:nvGrpSpPr>
        <p:grpSpPr>
          <a:xfrm>
            <a:off x="663368" y="2825528"/>
            <a:ext cx="2465836" cy="2853545"/>
            <a:chOff x="6049514" y="3725062"/>
            <a:chExt cx="2465836" cy="285354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1D60C2D-0991-49C8-84D5-1CA6A78F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514" y="3725062"/>
              <a:ext cx="2465836" cy="2853545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375141-9F72-49C5-9C57-CF9CD3F5E0EB}"/>
                </a:ext>
              </a:extLst>
            </p:cNvPr>
            <p:cNvGrpSpPr/>
            <p:nvPr/>
          </p:nvGrpSpPr>
          <p:grpSpPr>
            <a:xfrm>
              <a:off x="6676144" y="4554546"/>
              <a:ext cx="644068" cy="745336"/>
              <a:chOff x="5537045" y="3637590"/>
              <a:chExt cx="644068" cy="745336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4A65C116-48A4-4FF6-AD83-64746B8F2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045" y="3637590"/>
                <a:ext cx="644068" cy="7453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5BC051C7-BAE1-40A3-AD8A-B4D50EDACC2E}"/>
                      </a:ext>
                    </a:extLst>
                  </p:cNvPr>
                  <p:cNvSpPr txBox="1"/>
                  <p:nvPr/>
                </p:nvSpPr>
                <p:spPr>
                  <a:xfrm>
                    <a:off x="5605670" y="3930772"/>
                    <a:ext cx="358957" cy="3708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5BC051C7-BAE1-40A3-AD8A-B4D50EDAC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5670" y="3930772"/>
                    <a:ext cx="358957" cy="3708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3933F96-F3EB-4FB1-B376-D3424FC37605}"/>
                      </a:ext>
                    </a:extLst>
                  </p:cNvPr>
                  <p:cNvSpPr txBox="1"/>
                  <p:nvPr/>
                </p:nvSpPr>
                <p:spPr>
                  <a:xfrm>
                    <a:off x="5810525" y="4003247"/>
                    <a:ext cx="2857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3933F96-F3EB-4FB1-B376-D3424FC376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0525" y="4003247"/>
                    <a:ext cx="28570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63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F2FC680-6E11-46C7-8B56-CAB7748305C5}"/>
                </a:ext>
              </a:extLst>
            </p:cNvPr>
            <p:cNvGrpSpPr/>
            <p:nvPr/>
          </p:nvGrpSpPr>
          <p:grpSpPr>
            <a:xfrm>
              <a:off x="6374829" y="5384030"/>
              <a:ext cx="644068" cy="745336"/>
              <a:chOff x="3062665" y="3457729"/>
              <a:chExt cx="644068" cy="745336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1329C1EE-68C2-4E2C-882A-7354A1DC5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2665" y="3457729"/>
                <a:ext cx="644068" cy="7453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C1E57456-2F99-4410-AD39-CC9AE98D4ECC}"/>
                      </a:ext>
                    </a:extLst>
                  </p:cNvPr>
                  <p:cNvSpPr txBox="1"/>
                  <p:nvPr/>
                </p:nvSpPr>
                <p:spPr>
                  <a:xfrm>
                    <a:off x="3079495" y="3818581"/>
                    <a:ext cx="3299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C1E57456-2F99-4410-AD39-CC9AE98D4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9495" y="3818581"/>
                    <a:ext cx="32996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11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BFF1798-D64B-42B3-AEDD-161BD1503E95}"/>
                      </a:ext>
                    </a:extLst>
                  </p:cNvPr>
                  <p:cNvSpPr txBox="1"/>
                  <p:nvPr/>
                </p:nvSpPr>
                <p:spPr>
                  <a:xfrm>
                    <a:off x="3343502" y="3746885"/>
                    <a:ext cx="2691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BFF1798-D64B-42B3-AEDD-161BD1503E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502" y="3746885"/>
                    <a:ext cx="26916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8C98C25-3C74-4C4F-A5D3-20593C9CA536}"/>
                </a:ext>
              </a:extLst>
            </p:cNvPr>
            <p:cNvGrpSpPr/>
            <p:nvPr/>
          </p:nvGrpSpPr>
          <p:grpSpPr>
            <a:xfrm>
              <a:off x="7164769" y="5699596"/>
              <a:ext cx="560641" cy="667102"/>
              <a:chOff x="5537045" y="3637590"/>
              <a:chExt cx="644068" cy="745336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CB4EBCB0-47B1-47B7-8AE3-AC26F6BB1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045" y="3637590"/>
                <a:ext cx="644068" cy="7453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51FDED6-BB02-4F53-9964-EB3C435DFC55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122" y="3961609"/>
                    <a:ext cx="358957" cy="4126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51FDED6-BB02-4F53-9964-EB3C435DFC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5122" y="3961609"/>
                    <a:ext cx="358957" cy="41264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6C73F8E-C0BB-4074-9AEA-B71948A86EB4}"/>
                </a:ext>
              </a:extLst>
            </p:cNvPr>
            <p:cNvGrpSpPr/>
            <p:nvPr/>
          </p:nvGrpSpPr>
          <p:grpSpPr>
            <a:xfrm>
              <a:off x="7486650" y="4955984"/>
              <a:ext cx="560641" cy="667102"/>
              <a:chOff x="5537045" y="3637590"/>
              <a:chExt cx="644068" cy="745336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B87BEA9-BDB4-4869-87DA-2D76F7994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045" y="3637590"/>
                <a:ext cx="644068" cy="7453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74F0F3B-2EDD-4CEF-A24B-51919A85765C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122" y="3961609"/>
                    <a:ext cx="358957" cy="4126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74F0F3B-2EDD-4CEF-A24B-51919A8576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5122" y="3961609"/>
                    <a:ext cx="358957" cy="41264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7FDD9C5D-E9F6-427F-B1B4-6F47B6604844}"/>
              </a:ext>
            </a:extLst>
          </p:cNvPr>
          <p:cNvSpPr txBox="1"/>
          <p:nvPr/>
        </p:nvSpPr>
        <p:spPr>
          <a:xfrm>
            <a:off x="287158" y="1600223"/>
            <a:ext cx="7676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may view a partition as a “is in the same component as” relation.</a:t>
            </a:r>
            <a:endParaRPr lang="en-SG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65855E-6BBF-4255-805E-1EC2CB5ACEC6}"/>
              </a:ext>
            </a:extLst>
          </p:cNvPr>
          <p:cNvGrpSpPr/>
          <p:nvPr/>
        </p:nvGrpSpPr>
        <p:grpSpPr>
          <a:xfrm>
            <a:off x="3545611" y="3061392"/>
            <a:ext cx="1958351" cy="2215937"/>
            <a:chOff x="3545611" y="3061392"/>
            <a:chExt cx="1958351" cy="221593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1FC7F8E-058E-4699-AAB4-B175A11AB001}"/>
                </a:ext>
              </a:extLst>
            </p:cNvPr>
            <p:cNvGrpSpPr/>
            <p:nvPr/>
          </p:nvGrpSpPr>
          <p:grpSpPr>
            <a:xfrm>
              <a:off x="3545611" y="3061392"/>
              <a:ext cx="1940855" cy="547084"/>
              <a:chOff x="3545611" y="3061392"/>
              <a:chExt cx="1940855" cy="547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3FF72F4-50EB-40D6-A774-BC49E8610643}"/>
                      </a:ext>
                    </a:extLst>
                  </p:cNvPr>
                  <p:cNvSpPr txBox="1"/>
                  <p:nvPr/>
                </p:nvSpPr>
                <p:spPr>
                  <a:xfrm>
                    <a:off x="3856930" y="3115852"/>
                    <a:ext cx="58747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G" sz="2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3FF72F4-50EB-40D6-A774-BC49E86106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6930" y="3115852"/>
                    <a:ext cx="587479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E6DFA07F-5FB7-4CC8-AE7A-955FD594AFCA}"/>
                      </a:ext>
                    </a:extLst>
                  </p:cNvPr>
                  <p:cNvSpPr txBox="1"/>
                  <p:nvPr/>
                </p:nvSpPr>
                <p:spPr>
                  <a:xfrm>
                    <a:off x="4622660" y="3115851"/>
                    <a:ext cx="58747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E6DFA07F-5FB7-4CC8-AE7A-955FD594AF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2660" y="3115851"/>
                    <a:ext cx="587479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64FE2AC-D4E7-436E-BA70-8F6B6B68FDE3}"/>
                  </a:ext>
                </a:extLst>
              </p:cNvPr>
              <p:cNvSpPr/>
              <p:nvPr/>
            </p:nvSpPr>
            <p:spPr>
              <a:xfrm>
                <a:off x="3545611" y="3084892"/>
                <a:ext cx="444388" cy="405440"/>
              </a:xfrm>
              <a:custGeom>
                <a:avLst/>
                <a:gdLst>
                  <a:gd name="connsiteX0" fmla="*/ 395034 w 444388"/>
                  <a:gd name="connsiteY0" fmla="*/ 128016 h 405440"/>
                  <a:gd name="connsiteX1" fmla="*/ 230442 w 444388"/>
                  <a:gd name="connsiteY1" fmla="*/ 0 h 405440"/>
                  <a:gd name="connsiteX2" fmla="*/ 1842 w 444388"/>
                  <a:gd name="connsiteY2" fmla="*/ 128016 h 405440"/>
                  <a:gd name="connsiteX3" fmla="*/ 139002 w 444388"/>
                  <a:gd name="connsiteY3" fmla="*/ 402336 h 405440"/>
                  <a:gd name="connsiteX4" fmla="*/ 422466 w 444388"/>
                  <a:gd name="connsiteY4" fmla="*/ 283464 h 405440"/>
                  <a:gd name="connsiteX5" fmla="*/ 404178 w 444388"/>
                  <a:gd name="connsiteY5" fmla="*/ 274320 h 40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388" h="405440">
                    <a:moveTo>
                      <a:pt x="395034" y="128016"/>
                    </a:moveTo>
                    <a:cubicBezTo>
                      <a:pt x="345504" y="64008"/>
                      <a:pt x="295974" y="0"/>
                      <a:pt x="230442" y="0"/>
                    </a:cubicBezTo>
                    <a:cubicBezTo>
                      <a:pt x="164910" y="0"/>
                      <a:pt x="17082" y="60960"/>
                      <a:pt x="1842" y="128016"/>
                    </a:cubicBezTo>
                    <a:cubicBezTo>
                      <a:pt x="-13398" y="195072"/>
                      <a:pt x="68898" y="376428"/>
                      <a:pt x="139002" y="402336"/>
                    </a:cubicBezTo>
                    <a:cubicBezTo>
                      <a:pt x="209106" y="428244"/>
                      <a:pt x="422466" y="283464"/>
                      <a:pt x="422466" y="283464"/>
                    </a:cubicBezTo>
                    <a:cubicBezTo>
                      <a:pt x="466662" y="262128"/>
                      <a:pt x="435420" y="268224"/>
                      <a:pt x="404178" y="2743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3479842-D39C-4A44-9D28-40873C5B0E58}"/>
                  </a:ext>
                </a:extLst>
              </p:cNvPr>
              <p:cNvSpPr/>
              <p:nvPr/>
            </p:nvSpPr>
            <p:spPr>
              <a:xfrm flipH="1">
                <a:off x="5042078" y="3115851"/>
                <a:ext cx="444388" cy="405440"/>
              </a:xfrm>
              <a:custGeom>
                <a:avLst/>
                <a:gdLst>
                  <a:gd name="connsiteX0" fmla="*/ 395034 w 444388"/>
                  <a:gd name="connsiteY0" fmla="*/ 128016 h 405440"/>
                  <a:gd name="connsiteX1" fmla="*/ 230442 w 444388"/>
                  <a:gd name="connsiteY1" fmla="*/ 0 h 405440"/>
                  <a:gd name="connsiteX2" fmla="*/ 1842 w 444388"/>
                  <a:gd name="connsiteY2" fmla="*/ 128016 h 405440"/>
                  <a:gd name="connsiteX3" fmla="*/ 139002 w 444388"/>
                  <a:gd name="connsiteY3" fmla="*/ 402336 h 405440"/>
                  <a:gd name="connsiteX4" fmla="*/ 422466 w 444388"/>
                  <a:gd name="connsiteY4" fmla="*/ 283464 h 405440"/>
                  <a:gd name="connsiteX5" fmla="*/ 404178 w 444388"/>
                  <a:gd name="connsiteY5" fmla="*/ 274320 h 40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388" h="405440">
                    <a:moveTo>
                      <a:pt x="395034" y="128016"/>
                    </a:moveTo>
                    <a:cubicBezTo>
                      <a:pt x="345504" y="64008"/>
                      <a:pt x="295974" y="0"/>
                      <a:pt x="230442" y="0"/>
                    </a:cubicBezTo>
                    <a:cubicBezTo>
                      <a:pt x="164910" y="0"/>
                      <a:pt x="17082" y="60960"/>
                      <a:pt x="1842" y="128016"/>
                    </a:cubicBezTo>
                    <a:cubicBezTo>
                      <a:pt x="-13398" y="195072"/>
                      <a:pt x="68898" y="376428"/>
                      <a:pt x="139002" y="402336"/>
                    </a:cubicBezTo>
                    <a:cubicBezTo>
                      <a:pt x="209106" y="428244"/>
                      <a:pt x="422466" y="283464"/>
                      <a:pt x="422466" y="283464"/>
                    </a:cubicBezTo>
                    <a:cubicBezTo>
                      <a:pt x="466662" y="262128"/>
                      <a:pt x="435420" y="268224"/>
                      <a:pt x="404178" y="2743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8FE0147-CD98-4B80-A4FF-CC0B7E579D96}"/>
                  </a:ext>
                </a:extLst>
              </p:cNvPr>
              <p:cNvSpPr/>
              <p:nvPr/>
            </p:nvSpPr>
            <p:spPr>
              <a:xfrm>
                <a:off x="4239795" y="3061392"/>
                <a:ext cx="587480" cy="174323"/>
              </a:xfrm>
              <a:custGeom>
                <a:avLst/>
                <a:gdLst>
                  <a:gd name="connsiteX0" fmla="*/ 0 w 722376"/>
                  <a:gd name="connsiteY0" fmla="*/ 128603 h 174323"/>
                  <a:gd name="connsiteX1" fmla="*/ 347472 w 722376"/>
                  <a:gd name="connsiteY1" fmla="*/ 587 h 174323"/>
                  <a:gd name="connsiteX2" fmla="*/ 722376 w 722376"/>
                  <a:gd name="connsiteY2" fmla="*/ 174323 h 17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2376" h="174323">
                    <a:moveTo>
                      <a:pt x="0" y="128603"/>
                    </a:moveTo>
                    <a:cubicBezTo>
                      <a:pt x="113538" y="60785"/>
                      <a:pt x="227076" y="-7033"/>
                      <a:pt x="347472" y="587"/>
                    </a:cubicBezTo>
                    <a:cubicBezTo>
                      <a:pt x="467868" y="8207"/>
                      <a:pt x="595122" y="91265"/>
                      <a:pt x="722376" y="17432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006216-CF24-41D0-82F6-313C7950AE33}"/>
                  </a:ext>
                </a:extLst>
              </p:cNvPr>
              <p:cNvSpPr/>
              <p:nvPr/>
            </p:nvSpPr>
            <p:spPr>
              <a:xfrm flipH="1" flipV="1">
                <a:off x="4263885" y="3434154"/>
                <a:ext cx="589308" cy="174322"/>
              </a:xfrm>
              <a:custGeom>
                <a:avLst/>
                <a:gdLst>
                  <a:gd name="connsiteX0" fmla="*/ 0 w 722376"/>
                  <a:gd name="connsiteY0" fmla="*/ 128603 h 174323"/>
                  <a:gd name="connsiteX1" fmla="*/ 347472 w 722376"/>
                  <a:gd name="connsiteY1" fmla="*/ 587 h 174323"/>
                  <a:gd name="connsiteX2" fmla="*/ 722376 w 722376"/>
                  <a:gd name="connsiteY2" fmla="*/ 174323 h 17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2376" h="174323">
                    <a:moveTo>
                      <a:pt x="0" y="128603"/>
                    </a:moveTo>
                    <a:cubicBezTo>
                      <a:pt x="113538" y="60785"/>
                      <a:pt x="227076" y="-7033"/>
                      <a:pt x="347472" y="587"/>
                    </a:cubicBezTo>
                    <a:cubicBezTo>
                      <a:pt x="467868" y="8207"/>
                      <a:pt x="595122" y="91265"/>
                      <a:pt x="722376" y="17432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D1A355-542D-4216-8136-A90C23A09DC3}"/>
                </a:ext>
              </a:extLst>
            </p:cNvPr>
            <p:cNvGrpSpPr/>
            <p:nvPr/>
          </p:nvGrpSpPr>
          <p:grpSpPr>
            <a:xfrm>
              <a:off x="3545611" y="3943180"/>
              <a:ext cx="1940855" cy="547084"/>
              <a:chOff x="3545611" y="3061392"/>
              <a:chExt cx="1940855" cy="547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A913FC2B-9A0A-4392-B073-7B6EAE736EB9}"/>
                      </a:ext>
                    </a:extLst>
                  </p:cNvPr>
                  <p:cNvSpPr txBox="1"/>
                  <p:nvPr/>
                </p:nvSpPr>
                <p:spPr>
                  <a:xfrm>
                    <a:off x="3856930" y="3115852"/>
                    <a:ext cx="58747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A913FC2B-9A0A-4392-B073-7B6EAE736E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6930" y="3115852"/>
                    <a:ext cx="587479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854492D6-5591-4BFF-9F34-B65AC2D5B8FD}"/>
                      </a:ext>
                    </a:extLst>
                  </p:cNvPr>
                  <p:cNvSpPr txBox="1"/>
                  <p:nvPr/>
                </p:nvSpPr>
                <p:spPr>
                  <a:xfrm>
                    <a:off x="4622660" y="3115851"/>
                    <a:ext cx="58747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854492D6-5591-4BFF-9F34-B65AC2D5B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2660" y="3115851"/>
                    <a:ext cx="58747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7B1485F-A144-4AC5-88DC-1475907381B2}"/>
                  </a:ext>
                </a:extLst>
              </p:cNvPr>
              <p:cNvSpPr/>
              <p:nvPr/>
            </p:nvSpPr>
            <p:spPr>
              <a:xfrm>
                <a:off x="3545611" y="3084892"/>
                <a:ext cx="444388" cy="405440"/>
              </a:xfrm>
              <a:custGeom>
                <a:avLst/>
                <a:gdLst>
                  <a:gd name="connsiteX0" fmla="*/ 395034 w 444388"/>
                  <a:gd name="connsiteY0" fmla="*/ 128016 h 405440"/>
                  <a:gd name="connsiteX1" fmla="*/ 230442 w 444388"/>
                  <a:gd name="connsiteY1" fmla="*/ 0 h 405440"/>
                  <a:gd name="connsiteX2" fmla="*/ 1842 w 444388"/>
                  <a:gd name="connsiteY2" fmla="*/ 128016 h 405440"/>
                  <a:gd name="connsiteX3" fmla="*/ 139002 w 444388"/>
                  <a:gd name="connsiteY3" fmla="*/ 402336 h 405440"/>
                  <a:gd name="connsiteX4" fmla="*/ 422466 w 444388"/>
                  <a:gd name="connsiteY4" fmla="*/ 283464 h 405440"/>
                  <a:gd name="connsiteX5" fmla="*/ 404178 w 444388"/>
                  <a:gd name="connsiteY5" fmla="*/ 274320 h 40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388" h="405440">
                    <a:moveTo>
                      <a:pt x="395034" y="128016"/>
                    </a:moveTo>
                    <a:cubicBezTo>
                      <a:pt x="345504" y="64008"/>
                      <a:pt x="295974" y="0"/>
                      <a:pt x="230442" y="0"/>
                    </a:cubicBezTo>
                    <a:cubicBezTo>
                      <a:pt x="164910" y="0"/>
                      <a:pt x="17082" y="60960"/>
                      <a:pt x="1842" y="128016"/>
                    </a:cubicBezTo>
                    <a:cubicBezTo>
                      <a:pt x="-13398" y="195072"/>
                      <a:pt x="68898" y="376428"/>
                      <a:pt x="139002" y="402336"/>
                    </a:cubicBezTo>
                    <a:cubicBezTo>
                      <a:pt x="209106" y="428244"/>
                      <a:pt x="422466" y="283464"/>
                      <a:pt x="422466" y="283464"/>
                    </a:cubicBezTo>
                    <a:cubicBezTo>
                      <a:pt x="466662" y="262128"/>
                      <a:pt x="435420" y="268224"/>
                      <a:pt x="404178" y="2743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D79A7BC-7EE0-4988-9749-6B7B62F31357}"/>
                  </a:ext>
                </a:extLst>
              </p:cNvPr>
              <p:cNvSpPr/>
              <p:nvPr/>
            </p:nvSpPr>
            <p:spPr>
              <a:xfrm flipH="1">
                <a:off x="5042078" y="3115851"/>
                <a:ext cx="444388" cy="405440"/>
              </a:xfrm>
              <a:custGeom>
                <a:avLst/>
                <a:gdLst>
                  <a:gd name="connsiteX0" fmla="*/ 395034 w 444388"/>
                  <a:gd name="connsiteY0" fmla="*/ 128016 h 405440"/>
                  <a:gd name="connsiteX1" fmla="*/ 230442 w 444388"/>
                  <a:gd name="connsiteY1" fmla="*/ 0 h 405440"/>
                  <a:gd name="connsiteX2" fmla="*/ 1842 w 444388"/>
                  <a:gd name="connsiteY2" fmla="*/ 128016 h 405440"/>
                  <a:gd name="connsiteX3" fmla="*/ 139002 w 444388"/>
                  <a:gd name="connsiteY3" fmla="*/ 402336 h 405440"/>
                  <a:gd name="connsiteX4" fmla="*/ 422466 w 444388"/>
                  <a:gd name="connsiteY4" fmla="*/ 283464 h 405440"/>
                  <a:gd name="connsiteX5" fmla="*/ 404178 w 444388"/>
                  <a:gd name="connsiteY5" fmla="*/ 274320 h 40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388" h="405440">
                    <a:moveTo>
                      <a:pt x="395034" y="128016"/>
                    </a:moveTo>
                    <a:cubicBezTo>
                      <a:pt x="345504" y="64008"/>
                      <a:pt x="295974" y="0"/>
                      <a:pt x="230442" y="0"/>
                    </a:cubicBezTo>
                    <a:cubicBezTo>
                      <a:pt x="164910" y="0"/>
                      <a:pt x="17082" y="60960"/>
                      <a:pt x="1842" y="128016"/>
                    </a:cubicBezTo>
                    <a:cubicBezTo>
                      <a:pt x="-13398" y="195072"/>
                      <a:pt x="68898" y="376428"/>
                      <a:pt x="139002" y="402336"/>
                    </a:cubicBezTo>
                    <a:cubicBezTo>
                      <a:pt x="209106" y="428244"/>
                      <a:pt x="422466" y="283464"/>
                      <a:pt x="422466" y="283464"/>
                    </a:cubicBezTo>
                    <a:cubicBezTo>
                      <a:pt x="466662" y="262128"/>
                      <a:pt x="435420" y="268224"/>
                      <a:pt x="404178" y="2743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38E9ED6-A6D9-4CCC-BD87-8ADE09EDC4CB}"/>
                  </a:ext>
                </a:extLst>
              </p:cNvPr>
              <p:cNvSpPr/>
              <p:nvPr/>
            </p:nvSpPr>
            <p:spPr>
              <a:xfrm>
                <a:off x="4239795" y="3061392"/>
                <a:ext cx="587480" cy="174323"/>
              </a:xfrm>
              <a:custGeom>
                <a:avLst/>
                <a:gdLst>
                  <a:gd name="connsiteX0" fmla="*/ 0 w 722376"/>
                  <a:gd name="connsiteY0" fmla="*/ 128603 h 174323"/>
                  <a:gd name="connsiteX1" fmla="*/ 347472 w 722376"/>
                  <a:gd name="connsiteY1" fmla="*/ 587 h 174323"/>
                  <a:gd name="connsiteX2" fmla="*/ 722376 w 722376"/>
                  <a:gd name="connsiteY2" fmla="*/ 174323 h 17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2376" h="174323">
                    <a:moveTo>
                      <a:pt x="0" y="128603"/>
                    </a:moveTo>
                    <a:cubicBezTo>
                      <a:pt x="113538" y="60785"/>
                      <a:pt x="227076" y="-7033"/>
                      <a:pt x="347472" y="587"/>
                    </a:cubicBezTo>
                    <a:cubicBezTo>
                      <a:pt x="467868" y="8207"/>
                      <a:pt x="595122" y="91265"/>
                      <a:pt x="722376" y="17432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D1E6D86-5F9C-4A48-A3FE-6B77E9F25E5D}"/>
                  </a:ext>
                </a:extLst>
              </p:cNvPr>
              <p:cNvSpPr/>
              <p:nvPr/>
            </p:nvSpPr>
            <p:spPr>
              <a:xfrm flipH="1" flipV="1">
                <a:off x="4263885" y="3434154"/>
                <a:ext cx="589308" cy="174322"/>
              </a:xfrm>
              <a:custGeom>
                <a:avLst/>
                <a:gdLst>
                  <a:gd name="connsiteX0" fmla="*/ 0 w 722376"/>
                  <a:gd name="connsiteY0" fmla="*/ 128603 h 174323"/>
                  <a:gd name="connsiteX1" fmla="*/ 347472 w 722376"/>
                  <a:gd name="connsiteY1" fmla="*/ 587 h 174323"/>
                  <a:gd name="connsiteX2" fmla="*/ 722376 w 722376"/>
                  <a:gd name="connsiteY2" fmla="*/ 174323 h 17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2376" h="174323">
                    <a:moveTo>
                      <a:pt x="0" y="128603"/>
                    </a:moveTo>
                    <a:cubicBezTo>
                      <a:pt x="113538" y="60785"/>
                      <a:pt x="227076" y="-7033"/>
                      <a:pt x="347472" y="587"/>
                    </a:cubicBezTo>
                    <a:cubicBezTo>
                      <a:pt x="467868" y="8207"/>
                      <a:pt x="595122" y="91265"/>
                      <a:pt x="722376" y="17432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93D32CA-3E25-476B-96D7-7AB5B1CD11AE}"/>
                </a:ext>
              </a:extLst>
            </p:cNvPr>
            <p:cNvGrpSpPr/>
            <p:nvPr/>
          </p:nvGrpSpPr>
          <p:grpSpPr>
            <a:xfrm>
              <a:off x="3563107" y="4840930"/>
              <a:ext cx="1940855" cy="436399"/>
              <a:chOff x="3545611" y="3084892"/>
              <a:chExt cx="1940855" cy="4363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C1FFDC2D-CC2A-4F0C-BCB5-D780F46E3C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56930" y="3115852"/>
                    <a:ext cx="58747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SG" sz="2400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C1FFDC2D-CC2A-4F0C-BCB5-D780F46E3C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6930" y="3115852"/>
                    <a:ext cx="587479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B820BD7B-58F7-44FC-AC6B-B006AC2367B8}"/>
                      </a:ext>
                    </a:extLst>
                  </p:cNvPr>
                  <p:cNvSpPr txBox="1"/>
                  <p:nvPr/>
                </p:nvSpPr>
                <p:spPr>
                  <a:xfrm>
                    <a:off x="4622660" y="3115851"/>
                    <a:ext cx="58747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B820BD7B-58F7-44FC-AC6B-B006AC2367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2660" y="3115851"/>
                    <a:ext cx="587479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1E2A50E-3D12-4572-8A07-3E8843104F82}"/>
                  </a:ext>
                </a:extLst>
              </p:cNvPr>
              <p:cNvSpPr/>
              <p:nvPr/>
            </p:nvSpPr>
            <p:spPr>
              <a:xfrm>
                <a:off x="3545611" y="3084892"/>
                <a:ext cx="444388" cy="405440"/>
              </a:xfrm>
              <a:custGeom>
                <a:avLst/>
                <a:gdLst>
                  <a:gd name="connsiteX0" fmla="*/ 395034 w 444388"/>
                  <a:gd name="connsiteY0" fmla="*/ 128016 h 405440"/>
                  <a:gd name="connsiteX1" fmla="*/ 230442 w 444388"/>
                  <a:gd name="connsiteY1" fmla="*/ 0 h 405440"/>
                  <a:gd name="connsiteX2" fmla="*/ 1842 w 444388"/>
                  <a:gd name="connsiteY2" fmla="*/ 128016 h 405440"/>
                  <a:gd name="connsiteX3" fmla="*/ 139002 w 444388"/>
                  <a:gd name="connsiteY3" fmla="*/ 402336 h 405440"/>
                  <a:gd name="connsiteX4" fmla="*/ 422466 w 444388"/>
                  <a:gd name="connsiteY4" fmla="*/ 283464 h 405440"/>
                  <a:gd name="connsiteX5" fmla="*/ 404178 w 444388"/>
                  <a:gd name="connsiteY5" fmla="*/ 274320 h 40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388" h="405440">
                    <a:moveTo>
                      <a:pt x="395034" y="128016"/>
                    </a:moveTo>
                    <a:cubicBezTo>
                      <a:pt x="345504" y="64008"/>
                      <a:pt x="295974" y="0"/>
                      <a:pt x="230442" y="0"/>
                    </a:cubicBezTo>
                    <a:cubicBezTo>
                      <a:pt x="164910" y="0"/>
                      <a:pt x="17082" y="60960"/>
                      <a:pt x="1842" y="128016"/>
                    </a:cubicBezTo>
                    <a:cubicBezTo>
                      <a:pt x="-13398" y="195072"/>
                      <a:pt x="68898" y="376428"/>
                      <a:pt x="139002" y="402336"/>
                    </a:cubicBezTo>
                    <a:cubicBezTo>
                      <a:pt x="209106" y="428244"/>
                      <a:pt x="422466" y="283464"/>
                      <a:pt x="422466" y="283464"/>
                    </a:cubicBezTo>
                    <a:cubicBezTo>
                      <a:pt x="466662" y="262128"/>
                      <a:pt x="435420" y="268224"/>
                      <a:pt x="404178" y="2743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C65910E-9A32-42A9-8149-2E5DA305CFA1}"/>
                  </a:ext>
                </a:extLst>
              </p:cNvPr>
              <p:cNvSpPr/>
              <p:nvPr/>
            </p:nvSpPr>
            <p:spPr>
              <a:xfrm flipH="1">
                <a:off x="5042078" y="3115851"/>
                <a:ext cx="444388" cy="405440"/>
              </a:xfrm>
              <a:custGeom>
                <a:avLst/>
                <a:gdLst>
                  <a:gd name="connsiteX0" fmla="*/ 395034 w 444388"/>
                  <a:gd name="connsiteY0" fmla="*/ 128016 h 405440"/>
                  <a:gd name="connsiteX1" fmla="*/ 230442 w 444388"/>
                  <a:gd name="connsiteY1" fmla="*/ 0 h 405440"/>
                  <a:gd name="connsiteX2" fmla="*/ 1842 w 444388"/>
                  <a:gd name="connsiteY2" fmla="*/ 128016 h 405440"/>
                  <a:gd name="connsiteX3" fmla="*/ 139002 w 444388"/>
                  <a:gd name="connsiteY3" fmla="*/ 402336 h 405440"/>
                  <a:gd name="connsiteX4" fmla="*/ 422466 w 444388"/>
                  <a:gd name="connsiteY4" fmla="*/ 283464 h 405440"/>
                  <a:gd name="connsiteX5" fmla="*/ 404178 w 444388"/>
                  <a:gd name="connsiteY5" fmla="*/ 274320 h 40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388" h="405440">
                    <a:moveTo>
                      <a:pt x="395034" y="128016"/>
                    </a:moveTo>
                    <a:cubicBezTo>
                      <a:pt x="345504" y="64008"/>
                      <a:pt x="295974" y="0"/>
                      <a:pt x="230442" y="0"/>
                    </a:cubicBezTo>
                    <a:cubicBezTo>
                      <a:pt x="164910" y="0"/>
                      <a:pt x="17082" y="60960"/>
                      <a:pt x="1842" y="128016"/>
                    </a:cubicBezTo>
                    <a:cubicBezTo>
                      <a:pt x="-13398" y="195072"/>
                      <a:pt x="68898" y="376428"/>
                      <a:pt x="139002" y="402336"/>
                    </a:cubicBezTo>
                    <a:cubicBezTo>
                      <a:pt x="209106" y="428244"/>
                      <a:pt x="422466" y="283464"/>
                      <a:pt x="422466" y="283464"/>
                    </a:cubicBezTo>
                    <a:cubicBezTo>
                      <a:pt x="466662" y="262128"/>
                      <a:pt x="435420" y="268224"/>
                      <a:pt x="404178" y="2743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038A66-C1B9-4232-A26C-CE0F2DB3A000}"/>
                  </a:ext>
                </a:extLst>
              </p:cNvPr>
              <p:cNvSpPr txBox="1"/>
              <p:nvPr/>
            </p:nvSpPr>
            <p:spPr>
              <a:xfrm>
                <a:off x="6023868" y="2372380"/>
                <a:ext cx="27451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be “in the same component as” relation.</a:t>
                </a:r>
                <a:endParaRPr lang="en-SG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038A66-C1B9-4232-A26C-CE0F2DB3A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868" y="2372380"/>
                <a:ext cx="2745154" cy="707886"/>
              </a:xfrm>
              <a:prstGeom prst="rect">
                <a:avLst/>
              </a:prstGeom>
              <a:blipFill>
                <a:blip r:embed="rId18"/>
                <a:stretch>
                  <a:fillRect l="-2222" t="-4310" r="-444" b="-146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153C61-795D-4197-9D30-7FC7B7DE4579}"/>
                  </a:ext>
                </a:extLst>
              </p:cNvPr>
              <p:cNvSpPr txBox="1"/>
              <p:nvPr/>
            </p:nvSpPr>
            <p:spPr>
              <a:xfrm>
                <a:off x="6254010" y="3115851"/>
                <a:ext cx="90777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SG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153C61-795D-4197-9D30-7FC7B7DE4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10" y="3115851"/>
                <a:ext cx="907773" cy="1323439"/>
              </a:xfrm>
              <a:prstGeom prst="rect">
                <a:avLst/>
              </a:prstGeom>
              <a:blipFill>
                <a:blip r:embed="rId19"/>
                <a:stretch>
                  <a:fillRect b="-18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84E17A5-835E-4F51-AAA9-0265AD837CDB}"/>
                  </a:ext>
                </a:extLst>
              </p:cNvPr>
              <p:cNvSpPr txBox="1"/>
              <p:nvPr/>
            </p:nvSpPr>
            <p:spPr>
              <a:xfrm>
                <a:off x="7509899" y="3115851"/>
                <a:ext cx="90777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G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84E17A5-835E-4F51-AAA9-0265AD837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899" y="3115851"/>
                <a:ext cx="907773" cy="1323439"/>
              </a:xfrm>
              <a:prstGeom prst="rect">
                <a:avLst/>
              </a:prstGeom>
              <a:blipFill>
                <a:blip r:embed="rId20"/>
                <a:stretch>
                  <a:fillRect l="-3356" b="-368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5F5DE0A-9468-4FE2-835D-2CCAF5610CAC}"/>
                  </a:ext>
                </a:extLst>
              </p:cNvPr>
              <p:cNvSpPr txBox="1"/>
              <p:nvPr/>
            </p:nvSpPr>
            <p:spPr>
              <a:xfrm>
                <a:off x="6242805" y="4672179"/>
                <a:ext cx="907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SG" sz="2000" b="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5F5DE0A-9468-4FE2-835D-2CCAF5610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805" y="4672179"/>
                <a:ext cx="90777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92E39E-A625-4ADB-A74F-56B7AF55C975}"/>
                  </a:ext>
                </a:extLst>
              </p:cNvPr>
              <p:cNvSpPr txBox="1"/>
              <p:nvPr/>
            </p:nvSpPr>
            <p:spPr>
              <a:xfrm>
                <a:off x="7498546" y="4677173"/>
                <a:ext cx="907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sz="2000" b="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92E39E-A625-4ADB-A74F-56B7AF55C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6" y="4677173"/>
                <a:ext cx="907773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B2D582D-B066-4413-B51F-0DD6897FE5DE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7036463-C778-4698-91A5-D64D4B894905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075F007-A378-472F-AFCE-4D2923F4BFAA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5D7FC65-44D6-487D-B1F5-5CBA96F8B36D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CEB9C31-CB31-49FD-94B5-170EF47BFB4A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1C5478F-B0B2-49A8-AFF1-4A754EDE5753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0724A97-328B-4089-A904-9BF09D339B8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592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108" grpId="0"/>
      <p:bldP spid="109" grpId="0"/>
      <p:bldP spid="1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Relation Induced by a Partition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415123" y="2699035"/>
                <a:ext cx="8290746" cy="1515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#14: </a:t>
                </a:r>
                <a:r>
                  <a:rPr lang="en-US" alt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={0, 1, 2, 3, 4} </m:t>
                    </m:r>
                  </m:oMath>
                </a14:m>
                <a:r>
                  <a:rPr lang="en-US" altLang="en-US" sz="2800" dirty="0"/>
                  <a:t>and consider this partition of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800" i="1" dirty="0" smtClean="0">
                                <a:latin typeface="Cambria Math" panose="02040503050406030204" pitchFamily="18" charset="0"/>
                              </a:rPr>
                              <m:t>0, 3, 4</m:t>
                            </m:r>
                          </m:e>
                        </m:d>
                        <m:r>
                          <a:rPr lang="en-US" altLang="en-US" sz="28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8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en-US" sz="28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8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1400" dirty="0"/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800" dirty="0"/>
                  <a:t>Find the relation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induced by this partition.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3" y="2699035"/>
                <a:ext cx="8290746" cy="1515287"/>
              </a:xfrm>
              <a:prstGeom prst="rect">
                <a:avLst/>
              </a:prstGeom>
              <a:blipFill>
                <a:blip r:embed="rId3"/>
                <a:stretch>
                  <a:fillRect l="-1471" t="-4032" b="-10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415123" y="4178122"/>
            <a:ext cx="7889202" cy="244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SG" sz="2800" dirty="0"/>
              <a:t>{</a:t>
            </a:r>
            <a:r>
              <a:rPr lang="en-SG" sz="2400" dirty="0"/>
              <a:t>0,3,4} is a component of the partition </a:t>
            </a:r>
            <a:r>
              <a:rPr lang="en-SG" sz="2400" dirty="0">
                <a:sym typeface="Wingdings" panose="05000000000000000000" pitchFamily="2" charset="2"/>
              </a:rPr>
              <a:t> 0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0, 0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3, 0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4, 3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0, 3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3, 3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4, 4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0, 4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3 and 4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4.</a:t>
            </a:r>
          </a:p>
          <a:p>
            <a:pPr>
              <a:spcAft>
                <a:spcPts val="200"/>
              </a:spcAft>
            </a:pPr>
            <a:r>
              <a:rPr lang="en-SG" sz="2400" dirty="0">
                <a:sym typeface="Wingdings" panose="05000000000000000000" pitchFamily="2" charset="2"/>
              </a:rPr>
              <a:t>{1} is a component of the partition  1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1.</a:t>
            </a:r>
          </a:p>
          <a:p>
            <a:pPr>
              <a:spcAft>
                <a:spcPts val="200"/>
              </a:spcAft>
            </a:pPr>
            <a:r>
              <a:rPr lang="en-SG" sz="2400" dirty="0">
                <a:sym typeface="Wingdings" panose="05000000000000000000" pitchFamily="2" charset="2"/>
              </a:rPr>
              <a:t>{2} is a component of the partition  2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2.</a:t>
            </a:r>
          </a:p>
          <a:p>
            <a:pPr>
              <a:spcAft>
                <a:spcPts val="600"/>
              </a:spcAft>
            </a:pPr>
            <a:r>
              <a:rPr lang="en-SG" sz="2400" dirty="0">
                <a:sym typeface="Wingdings" panose="05000000000000000000" pitchFamily="2" charset="2"/>
              </a:rPr>
              <a:t>Therefore, </a:t>
            </a:r>
            <a:r>
              <a:rPr lang="en-SG" sz="2400" i="1" dirty="0">
                <a:sym typeface="Wingdings" panose="05000000000000000000" pitchFamily="2" charset="2"/>
              </a:rPr>
              <a:t>R</a:t>
            </a:r>
            <a:r>
              <a:rPr lang="en-SG" sz="2400" dirty="0">
                <a:sym typeface="Wingdings" panose="05000000000000000000" pitchFamily="2" charset="2"/>
              </a:rPr>
              <a:t> = {(0,0), (0,3), (0,4), (1,1), (2,2), (3,0), (3,3), (3,4), (4,0), (4,3), (4,4)}.</a:t>
            </a:r>
            <a:endParaRPr lang="en-SG" sz="24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15B3C0-DB4F-44BC-8620-3E5AEA7A53C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7BA1FCB-1226-4ECF-9462-874C7DDECD41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0F52004-2E93-4F2A-95BF-06B783F7ACE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6B691F0-7860-47AA-82C8-F56F778F72C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A1CEF1B-04FB-42B7-B3A1-CB91C2FE138C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03D989-2CD2-48BB-BDE3-80A75FD4319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5F8218-449A-4671-8C6A-A726173C999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960F16-0F82-4189-A471-7993B148B088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F167B7-B1E3-4C24-9C15-D939175E40B4}"/>
              </a:ext>
            </a:extLst>
          </p:cNvPr>
          <p:cNvGrpSpPr/>
          <p:nvPr/>
        </p:nvGrpSpPr>
        <p:grpSpPr>
          <a:xfrm>
            <a:off x="808372" y="933747"/>
            <a:ext cx="7932276" cy="1705504"/>
            <a:chOff x="993228" y="4598517"/>
            <a:chExt cx="7932276" cy="17055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5E93F5-D019-45A8-B8C5-309C4F01BB3F}"/>
                </a:ext>
              </a:extLst>
            </p:cNvPr>
            <p:cNvSpPr/>
            <p:nvPr/>
          </p:nvSpPr>
          <p:spPr>
            <a:xfrm>
              <a:off x="993228" y="4598520"/>
              <a:ext cx="7932276" cy="170550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6B9677-D890-4936-BD56-53B053D8B521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76046E-04E8-4652-95F5-628874D43CE6}"/>
                </a:ext>
              </a:extLst>
            </p:cNvPr>
            <p:cNvSpPr txBox="1"/>
            <p:nvPr/>
          </p:nvSpPr>
          <p:spPr>
            <a:xfrm>
              <a:off x="1109374" y="4598517"/>
              <a:ext cx="6616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Relation Induced by a Partition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B8A0A0F-06CE-4F2C-B589-8D6C33A052B7}"/>
                    </a:ext>
                  </a:extLst>
                </p:cNvPr>
                <p:cNvSpPr txBox="1"/>
                <p:nvPr/>
              </p:nvSpPr>
              <p:spPr>
                <a:xfrm>
                  <a:off x="1129836" y="5095255"/>
                  <a:ext cx="7600717" cy="118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Given a partition </a:t>
                  </a:r>
                  <a:r>
                    <a:rPr lang="en-US" sz="2200" dirty="0">
                      <a:latin typeface="Blackadder ITC" panose="04020505051007020D02" pitchFamily="82" charset="0"/>
                    </a:rPr>
                    <a:t>C</a:t>
                  </a:r>
                  <a:r>
                    <a:rPr lang="en-US" sz="2200" dirty="0"/>
                    <a:t> of a set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, </a:t>
                  </a:r>
                  <a:r>
                    <a:rPr lang="en-SG" sz="2200" dirty="0"/>
                    <a:t>the relation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200" dirty="0"/>
                    <a:t> </a:t>
                  </a:r>
                  <a:r>
                    <a:rPr lang="en-SG" sz="2200" b="1" dirty="0"/>
                    <a:t>induced by the partition </a:t>
                  </a:r>
                  <a:r>
                    <a:rPr lang="en-SG" sz="2200" dirty="0"/>
                    <a:t>is defined on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 as follows</a:t>
                  </a:r>
                  <a:r>
                    <a:rPr lang="en-US" sz="2200" dirty="0"/>
                    <a:t>: </a:t>
                  </a:r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endParaRPr lang="en-SG" sz="2200" b="0" dirty="0">
                    <a:ea typeface="Cambria Math" panose="02040503050406030204" pitchFamily="18" charset="0"/>
                  </a:endParaRPr>
                </a:p>
                <a:p>
                  <a:pPr>
                    <a:spcAft>
                      <a:spcPts val="600"/>
                    </a:spcAft>
                    <a:tabLst>
                      <a:tab pos="720725" algn="l"/>
                    </a:tabLst>
                  </a:pPr>
                  <a:r>
                    <a:rPr lang="en-US" sz="2200" dirty="0"/>
                    <a:t>	</a:t>
                  </a:r>
                  <a14:m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𝑥𝑅𝑦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⇔∃</m:t>
                      </m:r>
                    </m:oMath>
                  </a14:m>
                  <a:r>
                    <a:rPr lang="en-US" sz="2200" dirty="0"/>
                    <a:t> a component </a:t>
                  </a:r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sz="2200" dirty="0"/>
                    <a:t> of </a:t>
                  </a:r>
                  <a:r>
                    <a:rPr lang="en-US" sz="2200" dirty="0">
                      <a:latin typeface="Blackadder ITC" panose="04020505051007020D02" pitchFamily="82" charset="0"/>
                    </a:rPr>
                    <a:t>C  </a:t>
                  </a:r>
                  <a:r>
                    <a:rPr lang="en-US" sz="2200" dirty="0" err="1"/>
                    <a:t>s.t.</a:t>
                  </a:r>
                  <a:r>
                    <a:rPr lang="en-US" sz="2200" dirty="0"/>
                    <a:t> </a:t>
                  </a:r>
                  <a14:m>
                    <m:oMath xmlns:m="http://schemas.openxmlformats.org/officeDocument/2006/math"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B8A0A0F-06CE-4F2C-B589-8D6C33A05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836" y="5095255"/>
                  <a:ext cx="7600717" cy="1184940"/>
                </a:xfrm>
                <a:prstGeom prst="rect">
                  <a:avLst/>
                </a:prstGeom>
                <a:blipFill>
                  <a:blip r:embed="rId4"/>
                  <a:stretch>
                    <a:fillRect l="-1043" t="-5155" b="-1030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B8F2E187-BC2A-455D-BF30-C0F1D700287D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C0DDAD-AD15-4396-9841-F83890A136B8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E5B3F90-E030-48BF-B309-E267B41E45EA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419227-3A0D-4F7B-9ED9-0AC24B97956E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A3936C-CFD2-447C-B025-DDCA8B29CD54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D59916-C998-48AB-9344-0C9AC3C969F2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324807-35C8-4003-BDEC-E0B037FFDCE3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0973B7-5198-4DDC-B1A3-CA381E29BB4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2990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The Relation Induced by a Partition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39</a:t>
            </a:fld>
            <a:endParaRPr lang="en-SG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490879" y="1042430"/>
            <a:ext cx="8100227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The fact is that a relation induced by a partition of a set satisfies all three properties: reflexivity, symmetry, and transitivity.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C94F29-9827-4C28-8CDB-DC071DF74FEA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3044FB-F451-4195-8823-7609E6C9DE06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F432EB-6CD4-4A20-A502-E3AD8509DB93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3F5A418-2626-4FFB-B1C6-0CE21D243423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456828-FF31-481F-9044-75BE4725E290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271258-FFF6-4415-B44E-A606FA69894E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06B90D-614C-4279-A390-D8B92A86114B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7B9559-4A4C-4468-AC8F-0CA77C706277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695478" y="2551524"/>
            <a:ext cx="8008955" cy="1412489"/>
            <a:chOff x="993227" y="4598517"/>
            <a:chExt cx="8008955" cy="141248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598517"/>
              <a:ext cx="8008954" cy="14124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598517"/>
              <a:ext cx="8008953" cy="573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1A93AC-8BCF-4E03-AB29-2C1932CF3990}"/>
                </a:ext>
              </a:extLst>
            </p:cNvPr>
            <p:cNvSpPr txBox="1"/>
            <p:nvPr/>
          </p:nvSpPr>
          <p:spPr>
            <a:xfrm>
              <a:off x="1109374" y="4645644"/>
              <a:ext cx="7056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Theorem 8.3.1 Relation Induced by a Partition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109375" y="5193984"/>
                  <a:ext cx="754613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400" dirty="0"/>
                    <a:t>Let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 be a set with a partition and let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200" dirty="0"/>
                    <a:t> be the relation induced by the partition. Then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200" dirty="0"/>
                    <a:t> is reflexive, symmetric, and transitive.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93984"/>
                  <a:ext cx="7546130" cy="800219"/>
                </a:xfrm>
                <a:prstGeom prst="rect">
                  <a:avLst/>
                </a:prstGeom>
                <a:blipFill>
                  <a:blip r:embed="rId3"/>
                  <a:stretch>
                    <a:fillRect l="-1212" t="-6061" b="-1439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9" b="12339"/>
          <a:stretch/>
        </p:blipFill>
        <p:spPr>
          <a:xfrm>
            <a:off x="305919" y="4434214"/>
            <a:ext cx="3125023" cy="1565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89" y="4414968"/>
            <a:ext cx="2762250" cy="165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87" y="4556216"/>
            <a:ext cx="1975981" cy="1290974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0CD5679-FE2B-45F8-8D94-1B0B4A9328CE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5A02F1-528A-47B5-8251-89C38048F20C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7EBDC8-4CE3-4229-AD1D-A9A46FD48482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C71320-58FB-425B-B869-5B24FCDCF91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B56487-7ED7-4856-AC6C-759F3A799F86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0DB8ED-41BB-4D4C-8E4B-949680DC1C8E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FBDC3C7-DE8A-46C7-B14F-D5E6C4E3C914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392B0EC-3632-41E0-B8E1-DA9CB46E2F5B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76931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5504"/>
            <a:ext cx="9144000" cy="30357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</a:t>
            </a:fld>
            <a:endParaRPr lang="en-SG" dirty="0"/>
          </a:p>
        </p:txBody>
      </p:sp>
      <p:sp>
        <p:nvSpPr>
          <p:cNvPr id="23" name="Rounded Rectangle 22"/>
          <p:cNvSpPr/>
          <p:nvPr/>
        </p:nvSpPr>
        <p:spPr>
          <a:xfrm>
            <a:off x="644577" y="2152650"/>
            <a:ext cx="7870773" cy="1391048"/>
          </a:xfrm>
          <a:prstGeom prst="roundRect">
            <a:avLst/>
          </a:prstGeom>
          <a:solidFill>
            <a:srgbClr val="0033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311442" y="2250032"/>
            <a:ext cx="6749716" cy="1196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22313" indent="-722313" algn="ctr">
              <a:tabLst>
                <a:tab pos="722313" algn="l"/>
              </a:tabLst>
            </a:pPr>
            <a:r>
              <a:rPr lang="en-SG" sz="3600" dirty="0">
                <a:solidFill>
                  <a:schemeClr val="bg1"/>
                </a:solidFill>
                <a:latin typeface="+mn-lt"/>
              </a:rPr>
              <a:t>6.1	Relations on Sets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39975C-30C8-4A3C-A192-A67FC5B3C25D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C7EE85-8839-4F0A-A7F8-90388D4E0675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69BB62-2EBC-4A16-8965-5588050CD62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72872F-B6B8-4E5B-BCFD-7919505AAB93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3EDF54-E8E8-4121-9BB5-DCAB3F697AD6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069F84-7900-4D09-8DF4-A0B9650AEDF3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78AA509-D30A-4257-BF36-00CAECE8EFDB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B579AA5-0490-43B0-86D8-76C5974B9E5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2853F5-99AE-4896-8086-E1BD487682FC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3F839F0-883B-46AC-B532-FCE58EAB8C9A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6ED103E-43A8-4888-BA05-90B0024DA2C5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1E7D457-FA5A-4DE4-B483-B0A45CACD5C6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A48311-F69A-41A7-8A50-09CE13CE447A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4E98F5-3356-4604-AAEF-EACE7F52BF56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58786F-32BD-4315-B55E-49EC125EE47F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D21CB7-4773-4762-8F7D-D5CC9B4A0B4C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44474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40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6.3.2 Definition of an Equivalence Relation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369739" y="1549459"/>
            <a:ext cx="8290746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800" dirty="0"/>
              <a:t>A relation on a set that satisfies the three properties of reflexivity, symmetry, and transitivity is called an </a:t>
            </a:r>
            <a:r>
              <a:rPr lang="en-US" altLang="en-US" sz="2800" i="1" dirty="0">
                <a:solidFill>
                  <a:srgbClr val="C00000"/>
                </a:solidFill>
              </a:rPr>
              <a:t>equivalence relation</a:t>
            </a:r>
            <a:r>
              <a:rPr lang="en-US" altLang="en-US" sz="2800" dirty="0"/>
              <a:t>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FF4B78A-B9AE-47C1-B2C3-B0175FDFA9B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272F85-E025-4992-B902-65AD245AD5CC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2D2F34-4AD3-4BA9-B49E-9D8133FEA30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E3F7EB4-5F9E-4BAD-B407-28B3D179778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035AE7-CD15-4781-AA46-4BEC4FD6E193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BB6E09-0E43-4C39-A2C4-DCF1ACE4044B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09DE6D-5C3E-46F4-816E-39862D33501D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A98D685-898F-46DF-92CF-34AD49F44095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0A7441-0A0F-4E42-BDE1-8EEFE8D42CD7}"/>
              </a:ext>
            </a:extLst>
          </p:cNvPr>
          <p:cNvGrpSpPr/>
          <p:nvPr/>
        </p:nvGrpSpPr>
        <p:grpSpPr>
          <a:xfrm>
            <a:off x="583074" y="3088815"/>
            <a:ext cx="7932276" cy="1353716"/>
            <a:chOff x="993228" y="4598517"/>
            <a:chExt cx="7932276" cy="13537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493B447-AEE6-4598-BFBD-1BF01E0D0BAD}"/>
                </a:ext>
              </a:extLst>
            </p:cNvPr>
            <p:cNvSpPr/>
            <p:nvPr/>
          </p:nvSpPr>
          <p:spPr>
            <a:xfrm>
              <a:off x="993228" y="4598521"/>
              <a:ext cx="7932276" cy="133293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C7C616-F4FA-4D69-A572-78899293E91D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E3EA2C-DDC6-4B51-B105-6C5A76971456}"/>
                </a:ext>
              </a:extLst>
            </p:cNvPr>
            <p:cNvSpPr txBox="1"/>
            <p:nvPr/>
          </p:nvSpPr>
          <p:spPr>
            <a:xfrm>
              <a:off x="1109375" y="45985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Equivalence Relation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392B2A-24CA-4856-B7E4-B63C6E90C320}"/>
                    </a:ext>
                  </a:extLst>
                </p:cNvPr>
                <p:cNvSpPr txBox="1"/>
                <p:nvPr/>
              </p:nvSpPr>
              <p:spPr>
                <a:xfrm>
                  <a:off x="1109375" y="5121236"/>
                  <a:ext cx="760071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 be a set and</a:t>
                  </a:r>
                  <a:r>
                    <a:rPr lang="en-SG" sz="2400" dirty="0"/>
                    <a:t>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400" dirty="0"/>
                    <a:t> a relation on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.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400" dirty="0"/>
                    <a:t> is an </a:t>
                  </a:r>
                  <a:r>
                    <a:rPr lang="en-SG" sz="2400" b="1" dirty="0"/>
                    <a:t>equivalence relation</a:t>
                  </a:r>
                  <a:r>
                    <a:rPr lang="en-SG" sz="2400" dirty="0"/>
                    <a:t> </a:t>
                  </a:r>
                  <a:r>
                    <a:rPr lang="en-SG" sz="2400" dirty="0" err="1"/>
                    <a:t>iff</a:t>
                  </a:r>
                  <a:r>
                    <a:rPr lang="en-SG" sz="2400" dirty="0"/>
                    <a:t>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400" dirty="0"/>
                    <a:t> is reflexive, symmetric and transitive.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392B2A-24CA-4856-B7E4-B63C6E90C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21236"/>
                  <a:ext cx="7600717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283" t="-5839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9E843BC5-E3EC-42A9-BCF4-30406FB7186E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83074" y="4720856"/>
                <a:ext cx="7932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Note: The symbol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/>
                  <a:t> is commonly used to denote an equivalence relation.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4" y="4720856"/>
                <a:ext cx="7932276" cy="400110"/>
              </a:xfrm>
              <a:prstGeom prst="rect">
                <a:avLst/>
              </a:prstGeom>
              <a:blipFill>
                <a:blip r:embed="rId4"/>
                <a:stretch>
                  <a:fillRect l="-84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A12964-1771-48D6-9C6A-0EB102BFBF39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EFAA4E-F7BF-4827-8EE2-0CAE8E82CBEA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4C698D-FDF6-43E2-94F8-253249D436BF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F5E4FC-DE00-4A7B-8F79-FF8F519269C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F176BF9-D2C5-484C-89D7-AEAAD2F39008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323C61-D846-47A2-9244-3E4C832DBD17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F342FC-E18C-40DC-876C-D340B8D451ED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992565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41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8" y="872883"/>
                <a:ext cx="8516077" cy="20928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#15: </a:t>
                </a: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be the set of all </a:t>
                </a:r>
                <a:r>
                  <a:rPr lang="en-US" altLang="en-US" sz="2400" dirty="0">
                    <a:solidFill>
                      <a:srgbClr val="0000FF"/>
                    </a:solidFill>
                  </a:rPr>
                  <a:t>nonempty subsets </a:t>
                </a:r>
                <a:r>
                  <a:rPr lang="en-US" alt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{1, 2, 3}. </m:t>
                    </m:r>
                  </m:oMath>
                </a14:m>
                <a:endParaRPr lang="en-US" altLang="en-US" sz="2400" dirty="0"/>
              </a:p>
              <a:p>
                <a:pPr>
                  <a:spcBef>
                    <a:spcPct val="0"/>
                  </a:spcBef>
                </a:pPr>
                <a:r>
                  <a:rPr lang="en-US" alt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={{1}, {2}, {3}, {1, 2}, {1, 3}, {2, 3}, {1, 2, 3}}.</m:t>
                    </m:r>
                  </m:oMath>
                </a14:m>
                <a:endParaRPr lang="en-US" alt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altLang="en-US" sz="2400" dirty="0"/>
                  <a:t>Define a relation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as follows: For all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alt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,</a:t>
                </a:r>
              </a:p>
              <a:p>
                <a:pPr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i="1" dirty="0"/>
                  <a:t>	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C00000"/>
                    </a:solidFill>
                  </a:rPr>
                  <a:t>R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 ⇔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 equals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en-US" sz="2400" dirty="0"/>
                  <a:t>Prove that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.</a:t>
                </a:r>
                <a:endParaRPr lang="en-US" altLang="en-US" sz="24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8" y="872883"/>
                <a:ext cx="8516077" cy="2092881"/>
              </a:xfrm>
              <a:prstGeom prst="rect">
                <a:avLst/>
              </a:prstGeom>
              <a:blipFill>
                <a:blip r:embed="rId3"/>
                <a:stretch>
                  <a:fillRect l="-1145" t="-2326" b="-5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C0E99CA-52B8-4A43-AB25-23F140964FC3}"/>
              </a:ext>
            </a:extLst>
          </p:cNvPr>
          <p:cNvSpPr txBox="1"/>
          <p:nvPr/>
        </p:nvSpPr>
        <p:spPr>
          <a:xfrm>
            <a:off x="415123" y="3000871"/>
            <a:ext cx="18949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400" b="1" dirty="0"/>
              <a:t>R</a:t>
            </a:r>
            <a:r>
              <a:rPr lang="en-SG" sz="2400" dirty="0"/>
              <a:t> is reflexive: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C8BA9-9B83-4F4E-BA42-B39C60BFC4FD}"/>
                  </a:ext>
                </a:extLst>
              </p:cNvPr>
              <p:cNvSpPr txBox="1"/>
              <p:nvPr/>
            </p:nvSpPr>
            <p:spPr>
              <a:xfrm>
                <a:off x="583074" y="3460879"/>
                <a:ext cx="841642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en-US" sz="2400" dirty="0"/>
                  <a:t>Suppose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is a nonempty subset of {1, 2, 3}. It is true to say that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equals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. Thus,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. </a:t>
                </a:r>
                <a:endParaRPr lang="en-US" altLang="en-US" sz="24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C8BA9-9B83-4F4E-BA42-B39C60BF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4" y="3460879"/>
                <a:ext cx="8416423" cy="830997"/>
              </a:xfrm>
              <a:prstGeom prst="rect">
                <a:avLst/>
              </a:prstGeom>
              <a:blipFill>
                <a:blip r:embed="rId4"/>
                <a:stretch>
                  <a:fillRect l="-1159" t="-5882" r="-362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1EBDEFC-B1C2-4F66-89FC-DE84BFC7E7F2}"/>
              </a:ext>
            </a:extLst>
          </p:cNvPr>
          <p:cNvSpPr txBox="1"/>
          <p:nvPr/>
        </p:nvSpPr>
        <p:spPr>
          <a:xfrm>
            <a:off x="415122" y="4394231"/>
            <a:ext cx="209592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400" b="1" dirty="0"/>
              <a:t>R</a:t>
            </a:r>
            <a:r>
              <a:rPr lang="en-SG" sz="2400" dirty="0"/>
              <a:t> is symmetric: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E6B2E5-D3AD-49E6-BB11-4A2A58290A9C}"/>
                  </a:ext>
                </a:extLst>
              </p:cNvPr>
              <p:cNvSpPr txBox="1"/>
              <p:nvPr/>
            </p:nvSpPr>
            <p:spPr>
              <a:xfrm>
                <a:off x="583074" y="4879302"/>
                <a:ext cx="8461807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en-US" sz="2400" dirty="0"/>
                  <a:t>Suppose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are nonempty subsets of {1, 2, 3}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,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equals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en-US" sz="2400" dirty="0"/>
                  <a:t>But this means that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equals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, and so by definition of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E6B2E5-D3AD-49E6-BB11-4A2A58290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4" y="4879302"/>
                <a:ext cx="8461807" cy="1569660"/>
              </a:xfrm>
              <a:prstGeom prst="rect">
                <a:avLst/>
              </a:prstGeom>
              <a:blipFill>
                <a:blip r:embed="rId5"/>
                <a:stretch>
                  <a:fillRect l="-1153" t="-3101" b="-7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57E5345-89EF-459F-9723-1213630BFE84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EB5AB7-4D50-421D-811F-4EF9699E0F79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89C8AC-BDFD-4E66-9927-4E84B3ABE60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47EB3E0-C407-4631-A60B-230C0003ABB8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6FBCD2-B31C-4770-BD76-ABE5D27F9471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3F333FF-8CAC-4656-8255-AC10103D921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15AF21-C53D-4577-8248-B481C9448555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763BBB8-9426-45FB-8B02-19B340FDA2F1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C4CDE0-B68E-490B-8D99-B16454C3C3A7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87E86C6-E565-4C7F-8327-2539A9460D9E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CAD9894-F0A5-43E7-981F-1AC6A2A9B05B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0D8A7F-8F1E-4CAE-80BD-371A645A4B7C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78F6F2D-0D34-4093-8384-8E361220B35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8A92B3-1C6E-4761-9323-BFED0E1E505C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AB9345E-8ECB-422F-B6A4-1465E0AF26A6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6C1E07-4BA7-4E01-97F0-8E36E5D78B16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65004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  <p:bldP spid="24" grpId="0" animBg="1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42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8" y="872883"/>
                <a:ext cx="8485503" cy="20928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#15: </a:t>
                </a: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be the set of all nonempty subsets of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{1, 2, 3}. </m:t>
                    </m:r>
                  </m:oMath>
                </a14:m>
                <a:endParaRPr lang="en-US" altLang="en-US" sz="2400" dirty="0"/>
              </a:p>
              <a:p>
                <a:pPr>
                  <a:spcBef>
                    <a:spcPct val="0"/>
                  </a:spcBef>
                </a:pPr>
                <a:r>
                  <a:rPr lang="en-US" alt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={{1}, {2}, {3}, {1, 2}, {1, 3}, {2, 3}, {1, 2, 3}}.</m:t>
                    </m:r>
                  </m:oMath>
                </a14:m>
                <a:endParaRPr lang="en-US" alt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altLang="en-US" sz="2400" dirty="0"/>
                  <a:t>Define a relation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as follows: For all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altLang="en-US" sz="24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,</a:t>
                </a:r>
              </a:p>
              <a:p>
                <a:pPr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i="1" dirty="0"/>
                  <a:t>	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en-US" sz="2400" b="1" dirty="0">
                    <a:solidFill>
                      <a:srgbClr val="C00000"/>
                    </a:solidFill>
                  </a:rPr>
                  <a:t>R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 ⇔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 equals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en-US" sz="2400" dirty="0"/>
                  <a:t>Prove that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.</a:t>
                </a:r>
                <a:endParaRPr lang="en-US" altLang="en-US" sz="24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8" y="872883"/>
                <a:ext cx="8485503" cy="2092881"/>
              </a:xfrm>
              <a:prstGeom prst="rect">
                <a:avLst/>
              </a:prstGeom>
              <a:blipFill>
                <a:blip r:embed="rId3"/>
                <a:stretch>
                  <a:fillRect l="-1149" t="-2326" b="-5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C0E99CA-52B8-4A43-AB25-23F140964FC3}"/>
              </a:ext>
            </a:extLst>
          </p:cNvPr>
          <p:cNvSpPr txBox="1"/>
          <p:nvPr/>
        </p:nvSpPr>
        <p:spPr>
          <a:xfrm>
            <a:off x="415122" y="3000871"/>
            <a:ext cx="209592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400" b="1" dirty="0"/>
              <a:t>R</a:t>
            </a:r>
            <a:r>
              <a:rPr lang="en-SG" sz="2400" dirty="0"/>
              <a:t> is transitive: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C8BA9-9B83-4F4E-BA42-B39C60BFC4FD}"/>
                  </a:ext>
                </a:extLst>
              </p:cNvPr>
              <p:cNvSpPr txBox="1"/>
              <p:nvPr/>
            </p:nvSpPr>
            <p:spPr>
              <a:xfrm>
                <a:off x="583075" y="3460879"/>
                <a:ext cx="8272168" cy="283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400" dirty="0"/>
                  <a:t>Suppose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sz="2400" dirty="0"/>
                  <a:t> are nonempty subsets of {1, 2, 3},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sz="2400" dirty="0"/>
                  <a:t>. 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,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equals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and since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sz="2400" dirty="0"/>
                  <a:t>,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equals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400" dirty="0"/>
                  <a:t>Thus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equals the least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sz="2400" dirty="0"/>
                  <a:t>, and so, by definition of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R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C8BA9-9B83-4F4E-BA42-B39C60BF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5" y="3460879"/>
                <a:ext cx="8272168" cy="2831544"/>
              </a:xfrm>
              <a:prstGeom prst="rect">
                <a:avLst/>
              </a:prstGeom>
              <a:blipFill>
                <a:blip r:embed="rId4"/>
                <a:stretch>
                  <a:fillRect l="-1179" t="-1724" r="-811" b="-40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81C63172-0044-4D00-8CEA-C6B6450D4600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7799DC-3582-4C7C-9BE4-914EF699959B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622470-C1C6-4C5A-93DE-E357F4A3660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9D4982-64E6-4AE8-B894-83C13AEC1874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7FC430-A9F4-4E9C-8B92-4A8CCA8B187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F0C250D-EF6D-4A3A-9BC1-989315949B2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29E3D7-13E6-4B26-987E-5B8CCA039DA5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4E3EACD-A080-4D86-887B-9B62EBBFE478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9C9B5C-FFBE-4FC2-9190-6C63DDA2294E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100041-DD1F-4985-936B-55A4352E8CA6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A8F112-8634-4B27-8653-181E4BE2B9B5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B65084-4A17-4C5E-95B3-10E26BA52CD1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F8227C8-403F-4879-849F-A0ECC93301B5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8E596BF-BD99-4BE2-86FA-2CE5B659906A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BD2A96-45DC-4EC3-BDC1-205BA07AB8D7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3080AF-DA7D-4A9F-945C-9986EED70BAB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97342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43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6.3.3 Equivalence Classes of an Equivalence Relation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8" y="1549459"/>
                <a:ext cx="8462289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800" dirty="0"/>
                  <a:t>Suppose there is an equivalence relation on a certain set. </a:t>
                </a:r>
                <a:br>
                  <a:rPr lang="en-US" altLang="en-US" sz="2800" dirty="0"/>
                </a:br>
                <a:r>
                  <a:rPr lang="en-US" alt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800" dirty="0"/>
                  <a:t> is any particular element of the set, then one can ask, “What are the elements that are related to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800" dirty="0"/>
                  <a:t>?” This set of elements is called the </a:t>
                </a:r>
                <a:r>
                  <a:rPr lang="en-US" altLang="en-US" sz="2800" i="1" dirty="0">
                    <a:solidFill>
                      <a:srgbClr val="C00000"/>
                    </a:solidFill>
                  </a:rPr>
                  <a:t>equivalence class </a:t>
                </a:r>
                <a:r>
                  <a:rPr lang="en-US" altLang="en-US" sz="2800" dirty="0"/>
                  <a:t>of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800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8" y="1549459"/>
                <a:ext cx="8462289" cy="1815882"/>
              </a:xfrm>
              <a:prstGeom prst="rect">
                <a:avLst/>
              </a:prstGeom>
              <a:blipFill>
                <a:blip r:embed="rId3"/>
                <a:stretch>
                  <a:fillRect l="-1513" t="-3020" r="-1801" b="-8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35E95C-3F36-42AF-93D1-6D9A535E8CB2}"/>
              </a:ext>
            </a:extLst>
          </p:cNvPr>
          <p:cNvGrpSpPr/>
          <p:nvPr/>
        </p:nvGrpSpPr>
        <p:grpSpPr>
          <a:xfrm>
            <a:off x="583074" y="3491003"/>
            <a:ext cx="7932276" cy="2773128"/>
            <a:chOff x="993228" y="4598517"/>
            <a:chExt cx="7932276" cy="27731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B2AEB4-2E17-4A63-87CB-F05D4DCEAA1F}"/>
                </a:ext>
              </a:extLst>
            </p:cNvPr>
            <p:cNvSpPr/>
            <p:nvPr/>
          </p:nvSpPr>
          <p:spPr>
            <a:xfrm>
              <a:off x="993228" y="4598521"/>
              <a:ext cx="7932276" cy="2773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3FE1C6-D974-471D-BBBE-358EBFFBBB4B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063450-507E-4AE9-8ADC-2191DEDB7E81}"/>
                </a:ext>
              </a:extLst>
            </p:cNvPr>
            <p:cNvSpPr txBox="1"/>
            <p:nvPr/>
          </p:nvSpPr>
          <p:spPr>
            <a:xfrm>
              <a:off x="1109374" y="4598517"/>
              <a:ext cx="5576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Equivalence Class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/>
                <p:nvPr/>
              </p:nvSpPr>
              <p:spPr>
                <a:xfrm>
                  <a:off x="1109376" y="5121236"/>
                  <a:ext cx="7519746" cy="220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Suppose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is a set and</a:t>
                  </a:r>
                  <a:r>
                    <a:rPr lang="en-SG" sz="2200" dirty="0"/>
                    <a:t>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/>
                    <a:t> is an equivalence relation on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For each </a:t>
                  </a:r>
                  <a14:m>
                    <m:oMath xmlns:m="http://schemas.openxmlformats.org/officeDocument/2006/math">
                      <m:r>
                        <a:rPr lang="en-SG" sz="22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, the </a:t>
                  </a:r>
                  <a:r>
                    <a:rPr lang="en-SG" sz="2200" b="1" dirty="0"/>
                    <a:t>equivalence class</a:t>
                  </a:r>
                  <a:r>
                    <a:rPr lang="en-SG" sz="2200" dirty="0"/>
                    <a:t> of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SG" sz="2200" dirty="0"/>
                    <a:t>, denoted </a:t>
                  </a:r>
                  <a14:m>
                    <m:oMath xmlns:m="http://schemas.openxmlformats.org/officeDocument/2006/math">
                      <m:r>
                        <a:rPr lang="en-SG" sz="2200" b="1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SG" sz="2200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SG" sz="2200" b="1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SG" sz="2200" b="1" dirty="0"/>
                    <a:t> </a:t>
                  </a:r>
                  <a:r>
                    <a:rPr lang="en-SG" sz="2200" dirty="0"/>
                    <a:t>and called the </a:t>
                  </a:r>
                  <a:r>
                    <a:rPr lang="en-SG" sz="2200" b="1" dirty="0"/>
                    <a:t>class of </a:t>
                  </a:r>
                  <a14:m>
                    <m:oMath xmlns:m="http://schemas.openxmlformats.org/officeDocument/2006/math">
                      <m:r>
                        <a:rPr lang="en-SG" sz="2200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a14:m>
                  <a:r>
                    <a:rPr lang="en-SG" sz="2200" b="1" dirty="0"/>
                    <a:t> </a:t>
                  </a:r>
                  <a:r>
                    <a:rPr lang="en-SG" sz="2200" dirty="0"/>
                    <a:t>for short, is the set of all elements </a:t>
                  </a:r>
                  <a14:m>
                    <m:oMath xmlns:m="http://schemas.openxmlformats.org/officeDocument/2006/math">
                      <m:r>
                        <a:rPr lang="en-SG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 </a:t>
                  </a:r>
                  <a:r>
                    <a:rPr lang="en-SG" sz="2200" dirty="0" err="1"/>
                    <a:t>s.t.</a:t>
                  </a:r>
                  <a:r>
                    <a:rPr lang="en-SG" sz="2200" dirty="0"/>
                    <a:t>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SG" sz="2200" dirty="0"/>
                    <a:t> is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/>
                    <a:t>-related to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SG" sz="2200" dirty="0"/>
                    <a:t>.</a:t>
                  </a:r>
                </a:p>
                <a:p>
                  <a:r>
                    <a:rPr lang="en-SG" sz="2200" dirty="0"/>
                    <a:t>Symbolically,</a:t>
                  </a:r>
                </a:p>
                <a:p>
                  <a:pPr>
                    <a:spcAft>
                      <a:spcPts val="600"/>
                    </a:spcAft>
                    <a:tabLst>
                      <a:tab pos="2333625" algn="l"/>
                    </a:tabLst>
                  </a:pPr>
                  <a:r>
                    <a:rPr lang="en-SG" sz="2000" dirty="0"/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sub>
                      </m:sSub>
                      <m:r>
                        <a:rPr lang="en-SG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a14:m>
                  <a:endParaRPr lang="en-SG" sz="2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6" y="5121236"/>
                  <a:ext cx="7519746" cy="2200602"/>
                </a:xfrm>
                <a:prstGeom prst="rect">
                  <a:avLst/>
                </a:prstGeom>
                <a:blipFill>
                  <a:blip r:embed="rId4"/>
                  <a:stretch>
                    <a:fillRect l="-1054" t="-1662" b="-277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8CC0E7-AC70-4DC1-9B18-0273AB1C5354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48B236-FB6A-4972-AEE8-872C65B7DD9B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B875BCC-C4B4-42F6-AA1F-B16556C89340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4B8E02-1406-4EA6-8A6F-AD4C4AFA79DC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0562B2-9440-46CE-BAE0-890CFBAE0342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550D43F-FFC7-48EA-A5C4-E1CA1FFBD63A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6739A26-C0D4-4960-98BB-36D0AC0B760A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1145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44</a:t>
            </a:fld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369739" y="1075010"/>
            <a:ext cx="829074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800" dirty="0"/>
              <a:t>The procedural version of this definition is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5F978E-19B7-4369-B2B0-B406C49C18DB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A17561-3B0B-419E-8E61-3624D5D17F9D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F9A052D-CF9C-4422-B77C-8090AB5D5679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5E37025-3BA3-44B6-BA3B-8D3F50C37FB3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67B2774-F379-4842-8785-A377A9AAA733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FEFC1A9-E7C8-4644-91B5-AAC62BA4CAE8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8646F83-2387-4C1F-9E61-3C86971AE287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E552E1-4EC8-4703-96B7-2D41F263BDD2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354E0C-B241-4569-99A5-69453F1279C4}"/>
                  </a:ext>
                </a:extLst>
              </p:cNvPr>
              <p:cNvSpPr txBox="1"/>
              <p:nvPr/>
            </p:nvSpPr>
            <p:spPr>
              <a:xfrm>
                <a:off x="2566674" y="1804824"/>
                <a:ext cx="4266563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</m:sub>
                          </m:sSub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354E0C-B241-4569-99A5-69453F12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74" y="1804824"/>
                <a:ext cx="4266563" cy="461665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8B7A75-35A5-4835-8919-EF70123B4CB8}"/>
                  </a:ext>
                </a:extLst>
              </p:cNvPr>
              <p:cNvSpPr txBox="1"/>
              <p:nvPr/>
            </p:nvSpPr>
            <p:spPr>
              <a:xfrm>
                <a:off x="369739" y="5308800"/>
                <a:ext cx="737134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400" dirty="0"/>
                  <a:t>(When there is no risk of confusion, we may drop the subscript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en-US" sz="2400" dirty="0"/>
                  <a:t> and write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400" dirty="0"/>
                  <a:t>.)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8B7A75-35A5-4835-8919-EF70123B4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5308800"/>
                <a:ext cx="7371346" cy="830997"/>
              </a:xfrm>
              <a:prstGeom prst="rect">
                <a:avLst/>
              </a:prstGeom>
              <a:blipFill>
                <a:blip r:embed="rId4"/>
                <a:stretch>
                  <a:fillRect l="-1323" t="-5882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243322" y="2445938"/>
            <a:ext cx="8106349" cy="1657350"/>
            <a:chOff x="243322" y="2445938"/>
            <a:chExt cx="8106349" cy="165735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59" b="12339"/>
            <a:stretch/>
          </p:blipFill>
          <p:spPr>
            <a:xfrm>
              <a:off x="243322" y="2465184"/>
              <a:ext cx="3125023" cy="156575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892" y="2445938"/>
              <a:ext cx="2762250" cy="165735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690" y="2587186"/>
              <a:ext cx="1975981" cy="129097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814110" y="2781502"/>
            <a:ext cx="1006912" cy="1755894"/>
            <a:chOff x="1814110" y="2781502"/>
            <a:chExt cx="1006912" cy="1755894"/>
          </a:xfrm>
        </p:grpSpPr>
        <p:sp>
          <p:nvSpPr>
            <p:cNvPr id="3" name="Oval 2"/>
            <p:cNvSpPr/>
            <p:nvPr/>
          </p:nvSpPr>
          <p:spPr>
            <a:xfrm>
              <a:off x="1814110" y="2781502"/>
              <a:ext cx="431527" cy="4258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2117428" y="3232673"/>
              <a:ext cx="449246" cy="99696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406501" y="4168064"/>
                  <a:ext cx="4145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501" y="4168064"/>
                  <a:ext cx="41452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324356" y="2445938"/>
            <a:ext cx="4004717" cy="2685849"/>
            <a:chOff x="324356" y="2445938"/>
            <a:chExt cx="4004717" cy="2685849"/>
          </a:xfrm>
        </p:grpSpPr>
        <p:sp>
          <p:nvSpPr>
            <p:cNvPr id="10" name="Rounded Rectangle 9"/>
            <p:cNvSpPr/>
            <p:nvPr/>
          </p:nvSpPr>
          <p:spPr>
            <a:xfrm>
              <a:off x="324356" y="2445938"/>
              <a:ext cx="3043989" cy="2091458"/>
            </a:xfrm>
            <a:prstGeom prst="roundRect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3368345" y="4352730"/>
              <a:ext cx="502197" cy="45726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781750" y="4762455"/>
                  <a:ext cx="5473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1750" y="4762455"/>
                  <a:ext cx="54732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333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BF4F07B0-D112-4A62-89E2-D2107212266A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F22DCF-3DEB-441D-999E-A191B03CE186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A1FAD2C-E393-496B-BAA3-E7C3A3C3B161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EF5DF6D-76B7-469B-852A-89F7DDEDD90F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F5E85D0-94FB-4260-B67E-457A24A05BC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C5F2638-8520-4BFD-9BEA-E92408D0B7A5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75B6A0C-0B9F-4CE3-BBD8-622858574B6E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3CD3B5-C4F4-451E-8EEC-EF67DC2991A7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32017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236668" y="1039484"/>
                <a:ext cx="8745154" cy="27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#16: </a:t>
                </a:r>
                <a:r>
                  <a:rPr lang="en-US" alt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={0, 1, 2, 3, 4} </m:t>
                    </m:r>
                  </m:oMath>
                </a14:m>
                <a:r>
                  <a:rPr lang="en-US" altLang="en-US" sz="2800" dirty="0"/>
                  <a:t>and define a relation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 as follows:</a:t>
                </a:r>
                <a:endParaRPr lang="en-US" altLang="en-US" sz="1400" dirty="0"/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268288" algn="l"/>
                  </a:tabLst>
                </a:pPr>
                <a:r>
                  <a:rPr lang="en-US" altLang="en-US" sz="2800" i="1" dirty="0"/>
                  <a:t>	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={(0, 0), (0, 4), (1, 1), (1, 3), (2, 2), (3, 1), (3, 3), (4, 0), (4, 4)}.</m:t>
                    </m:r>
                  </m:oMath>
                </a14:m>
                <a:endParaRPr lang="en-US" altLang="en-US" sz="1200" dirty="0"/>
              </a:p>
              <a:p>
                <a:pPr>
                  <a:spcBef>
                    <a:spcPct val="0"/>
                  </a:spcBef>
                </a:pPr>
                <a:r>
                  <a:rPr lang="en-US" altLang="en-US" sz="2800" dirty="0"/>
                  <a:t>The directed graph for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is as shown below. As can be seen by inspection,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. Find the distinct equivalence classes of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.</a:t>
                </a:r>
                <a:endParaRPr lang="en-US" altLang="en-US" sz="28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68" y="1039484"/>
                <a:ext cx="8745154" cy="2754600"/>
              </a:xfrm>
              <a:prstGeom prst="rect">
                <a:avLst/>
              </a:prstGeom>
              <a:blipFill>
                <a:blip r:embed="rId3"/>
                <a:stretch>
                  <a:fillRect l="-1464" t="-2217" r="-1743" b="-55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D74400F8-4591-4475-BF90-812CE75C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 b="5241"/>
          <a:stretch>
            <a:fillRect/>
          </a:stretch>
        </p:blipFill>
        <p:spPr bwMode="auto">
          <a:xfrm>
            <a:off x="2419350" y="4009671"/>
            <a:ext cx="4038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A2D6648-2340-472E-8521-81815F0C782D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BA3DE0-B08E-42EF-870D-78B92661603B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E62FC4-A86C-4184-B2C4-EF059C160DC5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C9B780-9FC5-48E1-8447-8B53EBCD7FFE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3B1A54D-E8F4-4078-9C5B-C08F327BFABB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9FBDF3-0B4F-495F-95B7-123F47A13E58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891EC8-6D1F-4A79-99EB-AF978D2BB37B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A81D858-913E-4D47-A9C2-2877A5CFE2B6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B9E03F-5348-4CAC-85BF-0B4CCF46AD34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5B7631-BFD9-430A-9BFB-E01A6C0CE3B0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B48C63-F425-4BE3-9E5B-DBC933D46CFF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8AC2CCB-98CE-48F2-BEC3-4AAA190E89B4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6114CC-0A47-4F5D-8931-707D906C5417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CC44BC-FC93-4E2C-B248-11857AEED15D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E558903-552D-497D-8EA7-422398512601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65830DD-1C9E-4974-94D3-5923D178448D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460795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46</a:t>
            </a:fld>
            <a:endParaRPr lang="en-SG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74400F8-4591-4475-BF90-812CE75C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 b="5241"/>
          <a:stretch>
            <a:fillRect/>
          </a:stretch>
        </p:blipFill>
        <p:spPr bwMode="auto">
          <a:xfrm>
            <a:off x="5265447" y="1047801"/>
            <a:ext cx="3611417" cy="183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3F8296-9ED7-495D-B732-306E7F4E2105}"/>
                  </a:ext>
                </a:extLst>
              </p:cNvPr>
              <p:cNvSpPr txBox="1"/>
              <p:nvPr/>
            </p:nvSpPr>
            <p:spPr>
              <a:xfrm>
                <a:off x="373309" y="1313455"/>
                <a:ext cx="4523587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en-US" sz="2400" dirty="0"/>
                  <a:t>First find the equivalence class of every element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3F8296-9ED7-495D-B732-306E7F4E2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09" y="1313455"/>
                <a:ext cx="4523587" cy="830997"/>
              </a:xfrm>
              <a:prstGeom prst="rect">
                <a:avLst/>
              </a:prstGeom>
              <a:blipFill>
                <a:blip r:embed="rId4"/>
                <a:stretch>
                  <a:fillRect l="-2022" t="-5839" b="-153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981A104-B0FF-4F72-BF8B-AE9AE3D80F30}"/>
              </a:ext>
            </a:extLst>
          </p:cNvPr>
          <p:cNvSpPr txBox="1"/>
          <p:nvPr/>
        </p:nvSpPr>
        <p:spPr>
          <a:xfrm>
            <a:off x="415123" y="4782227"/>
            <a:ext cx="777838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400" dirty="0"/>
              <a:t>Note that [0] = [4] and [1] = [3]. Thus the </a:t>
            </a:r>
            <a:r>
              <a:rPr lang="en-US" altLang="en-US" sz="2400" i="1" dirty="0"/>
              <a:t>distinct </a:t>
            </a:r>
            <a:r>
              <a:rPr lang="en-US" altLang="en-US" sz="2400" dirty="0"/>
              <a:t>equivalence classes of the relation are {0, 4}, {1, 3}, and {2}.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86B9A03-7A46-47AF-85ED-56563D017CDC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AD2B304-9C72-4FA8-8BB9-56E28E2124B5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115FEDF-EF81-4F12-9E46-6076CE9D3AED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06D2018-7545-4DFE-80CE-A11CA10D064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493C294-A42A-44E7-B899-8695B5C110D8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43AFA7-9AFF-4806-B921-42DA16A49FB8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C82D44A-0420-4A59-A2DD-FD997E39D4DA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BAA41A0-3A0D-43D4-8AAB-417406C7CA51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7FB44-0B2B-4EA9-8CA1-880863C0FE73}"/>
                  </a:ext>
                </a:extLst>
              </p:cNvPr>
              <p:cNvSpPr txBox="1"/>
              <p:nvPr/>
            </p:nvSpPr>
            <p:spPr>
              <a:xfrm>
                <a:off x="1266433" y="2301483"/>
                <a:ext cx="3981069" cy="232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:0 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</m:t>
                      </m:r>
                      <m:d>
                        <m:dPr>
                          <m:begChr m:val="{"/>
                          <m:endChr m:val="}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0,4</m:t>
                          </m:r>
                        </m:e>
                      </m:d>
                    </m:oMath>
                  </m:oMathPara>
                </a14:m>
                <a:endParaRPr lang="en-SG" sz="24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:1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}={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SG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:2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}={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SG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:3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}={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SG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:4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}={0,4}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67FB44-0B2B-4EA9-8CA1-880863C0F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33" y="2301483"/>
                <a:ext cx="3981069" cy="2323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5223E81-B542-403E-A914-269DAA34014B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AAF0CE-C056-407C-BFC3-23A6E48E8693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F95E39-BDBB-4A6D-A222-558EBD47BD0B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403CCB-74A5-44EF-A37F-B9FE89EBA1B0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A54097-C706-41A4-9D01-5266B28882E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9D0602E-283C-4709-9397-5B1461B9FA7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4E0406-743A-465E-9A53-4DA10D746371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6FC7AF-0E4D-489F-8F65-235751315353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14762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47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8B9B1-7246-4842-9F5D-DC25939FD32F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83DA80-E6B0-4FB2-B315-B6EB931E0ED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E64BF4-2B31-4EF8-B17C-7D811BD499C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4456E3-F2DB-4BCE-9901-76D21A9E4E0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9C1691-FDE0-444B-8232-A8F2F4C26F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45E2A6-B3DE-4719-8363-FCC4FAF6FB6F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82572A-05B7-44A9-901D-79BFD2B91C89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9F21EF4-1A97-4A4F-A329-00C6E84F156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525468" y="958333"/>
            <a:ext cx="6472710" cy="1754527"/>
            <a:chOff x="993227" y="4598517"/>
            <a:chExt cx="6472710" cy="175452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598517"/>
              <a:ext cx="6119880" cy="175452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598517"/>
              <a:ext cx="6119881" cy="44420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1A93AC-8BCF-4E03-AB29-2C1932CF3990}"/>
                </a:ext>
              </a:extLst>
            </p:cNvPr>
            <p:cNvSpPr txBox="1"/>
            <p:nvPr/>
          </p:nvSpPr>
          <p:spPr>
            <a:xfrm>
              <a:off x="1134455" y="4609004"/>
              <a:ext cx="5711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Lemma </a:t>
              </a:r>
              <a:r>
                <a:rPr lang="en-SG" sz="2400" dirty="0" err="1">
                  <a:solidFill>
                    <a:schemeClr val="bg1"/>
                  </a:solidFill>
                </a:rPr>
                <a:t>Rel.1</a:t>
              </a:r>
              <a:r>
                <a:rPr lang="en-SG" sz="2400" dirty="0">
                  <a:solidFill>
                    <a:schemeClr val="bg1"/>
                  </a:solidFill>
                </a:rPr>
                <a:t> Equivalence Classes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093170" y="5042719"/>
                  <a:ext cx="6372767" cy="1215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/>
                    <a:t> be an equivalence relation on a set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The following are equivalent for all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</a:t>
                  </a:r>
                </a:p>
                <a:p>
                  <a:pPr>
                    <a:spcAft>
                      <a:spcPts val="600"/>
                    </a:spcAft>
                    <a:tabLst>
                      <a:tab pos="233363" algn="l"/>
                      <a:tab pos="1604963" algn="l"/>
                      <a:tab pos="3657600" algn="l"/>
                    </a:tabLst>
                  </a:pPr>
                  <a:r>
                    <a:rPr lang="en-SG" sz="2200" dirty="0"/>
                    <a:t>	(</a:t>
                  </a:r>
                  <a:r>
                    <a:rPr lang="en-SG" sz="2200" dirty="0" err="1"/>
                    <a:t>i</a:t>
                  </a:r>
                  <a:r>
                    <a:rPr lang="en-SG" sz="2200" dirty="0"/>
                    <a:t>)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SG" sz="2200" dirty="0"/>
                    <a:t>.	(ii)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SG" sz="2200" dirty="0"/>
                    <a:t>	(iii)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∩[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]≠∅</m:t>
                      </m:r>
                    </m:oMath>
                  </a14:m>
                  <a:r>
                    <a:rPr lang="en-SG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170" y="5042719"/>
                  <a:ext cx="6372767" cy="1215717"/>
                </a:xfrm>
                <a:prstGeom prst="rect">
                  <a:avLst/>
                </a:prstGeom>
                <a:blipFill>
                  <a:blip r:embed="rId3"/>
                  <a:stretch>
                    <a:fillRect l="-1531" t="-4000" b="-9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1E2B46B-D293-4EF2-9533-72B4BB02F52F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7039464" y="1079369"/>
            <a:ext cx="167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prove this by proving: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998178" y="1759127"/>
            <a:ext cx="1513360" cy="997844"/>
            <a:chOff x="6998178" y="1759127"/>
            <a:chExt cx="1513360" cy="997844"/>
          </a:xfrm>
        </p:grpSpPr>
        <p:sp>
          <p:nvSpPr>
            <p:cNvPr id="3" name="TextBox 2"/>
            <p:cNvSpPr txBox="1"/>
            <p:nvPr/>
          </p:nvSpPr>
          <p:spPr>
            <a:xfrm>
              <a:off x="7404377" y="1759127"/>
              <a:ext cx="63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</a:t>
              </a:r>
              <a:r>
                <a:rPr lang="en-US" dirty="0" err="1"/>
                <a:t>i</a:t>
              </a:r>
              <a:r>
                <a:rPr lang="en-US" dirty="0"/>
                <a:t>)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874914" y="2377623"/>
              <a:ext cx="63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(ii)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98178" y="2387639"/>
              <a:ext cx="63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(iii)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rot="18763029">
                <a:off x="7267193" y="2064358"/>
                <a:ext cx="463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63029">
                <a:off x="7267193" y="2064358"/>
                <a:ext cx="4634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 rot="2455427">
                <a:off x="7781015" y="2072958"/>
                <a:ext cx="463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5427">
                <a:off x="7781015" y="2072958"/>
                <a:ext cx="46346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6650" y="2374913"/>
                <a:ext cx="463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374913"/>
                <a:ext cx="46346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9626" y="2873749"/>
                <a:ext cx="7385288" cy="401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Proof</a:t>
                </a:r>
              </a:p>
              <a:p>
                <a:pPr>
                  <a:spcAft>
                    <a:spcPts val="200"/>
                  </a:spcAft>
                  <a:tabLst>
                    <a:tab pos="339725" algn="l"/>
                  </a:tabLst>
                </a:pPr>
                <a:r>
                  <a:rPr lang="en-US" sz="2000" dirty="0"/>
                  <a:t>1.	</a:t>
                </a:r>
                <a:r>
                  <a:rPr lang="en-US" sz="2000" dirty="0">
                    <a:solidFill>
                      <a:srgbClr val="C00000"/>
                    </a:solidFill>
                  </a:rPr>
                  <a:t>((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sz="2000" dirty="0">
                    <a:solidFill>
                      <a:srgbClr val="C0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(ii))</a:t>
                </a:r>
              </a:p>
              <a:p>
                <a:pPr>
                  <a:spcAft>
                    <a:spcPts val="200"/>
                  </a:spcAft>
                  <a:tabLst>
                    <a:tab pos="339725" algn="l"/>
                    <a:tab pos="862013" algn="l"/>
                  </a:tabLst>
                </a:pPr>
                <a:r>
                  <a:rPr lang="en-US" sz="2000" dirty="0"/>
                  <a:t> 	1.1.	Suppose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Aft>
                    <a:spcPts val="200"/>
                  </a:spcAft>
                  <a:tabLst>
                    <a:tab pos="339725" algn="l"/>
                    <a:tab pos="862013" algn="l"/>
                    <a:tab pos="3257550" algn="l"/>
                  </a:tabLst>
                </a:pPr>
                <a:r>
                  <a:rPr lang="en-US" sz="2000" dirty="0"/>
                  <a:t>	1.2.	Then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	</a:t>
                </a:r>
                <a:r>
                  <a:rPr lang="en-US" sz="2000" dirty="0">
                    <a:solidFill>
                      <a:srgbClr val="006600"/>
                    </a:solidFill>
                  </a:rPr>
                  <a:t>by symmetry.</a:t>
                </a:r>
              </a:p>
              <a:p>
                <a:pPr>
                  <a:spcAft>
                    <a:spcPts val="200"/>
                  </a:spcAft>
                  <a:tabLst>
                    <a:tab pos="339725" algn="l"/>
                    <a:tab pos="862013" algn="l"/>
                  </a:tabLst>
                </a:pPr>
                <a:r>
                  <a:rPr lang="en-US" sz="2000" dirty="0"/>
                  <a:t>	1.3.	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defTabSz="855663">
                  <a:spcAft>
                    <a:spcPts val="200"/>
                  </a:spcAft>
                  <a:tabLst>
                    <a:tab pos="339725" algn="l"/>
                    <a:tab pos="862013" algn="l"/>
                    <a:tab pos="1604963" algn="l"/>
                    <a:tab pos="3257550" algn="l"/>
                  </a:tabLst>
                </a:pPr>
                <a:r>
                  <a:rPr lang="en-US" sz="2000" dirty="0"/>
                  <a:t>		1.3.1.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	</a:t>
                </a:r>
                <a:r>
                  <a:rPr lang="en-US" sz="2000" dirty="0">
                    <a:solidFill>
                      <a:srgbClr val="006600"/>
                    </a:solidFill>
                  </a:rPr>
                  <a:t>by the definition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006600"/>
                    </a:solidFill>
                  </a:rPr>
                  <a:t>;</a:t>
                </a:r>
                <a:endParaRPr lang="en-US" sz="2000" dirty="0"/>
              </a:p>
              <a:p>
                <a:pPr defTabSz="855663">
                  <a:spcAft>
                    <a:spcPts val="200"/>
                  </a:spcAft>
                  <a:tabLst>
                    <a:tab pos="339725" algn="l"/>
                    <a:tab pos="862013" algn="l"/>
                    <a:tab pos="1604963" algn="l"/>
                    <a:tab pos="3257550" algn="l"/>
                  </a:tabLst>
                </a:pPr>
                <a:r>
                  <a:rPr lang="en-US" sz="2000" dirty="0"/>
                  <a:t>		1.3.2.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	</a:t>
                </a:r>
                <a:r>
                  <a:rPr lang="en-US" sz="2000" dirty="0">
                    <a:solidFill>
                      <a:srgbClr val="006600"/>
                    </a:solidFill>
                  </a:rPr>
                  <a:t>by transitivity, 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06600"/>
                    </a:solidFill>
                  </a:rPr>
                  <a:t>;</a:t>
                </a:r>
                <a:endParaRPr lang="en-US" sz="2000" dirty="0"/>
              </a:p>
              <a:p>
                <a:pPr defTabSz="855663">
                  <a:spcAft>
                    <a:spcPts val="200"/>
                  </a:spcAft>
                  <a:tabLst>
                    <a:tab pos="339725" algn="l"/>
                    <a:tab pos="862013" algn="l"/>
                    <a:tab pos="1604963" algn="l"/>
                    <a:tab pos="3257550" algn="l"/>
                  </a:tabLst>
                </a:pPr>
                <a:r>
                  <a:rPr lang="en-US" sz="2000" dirty="0"/>
                  <a:t>		1.3.3.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	</a:t>
                </a:r>
                <a:r>
                  <a:rPr lang="en-US" sz="2000" dirty="0">
                    <a:solidFill>
                      <a:srgbClr val="006600"/>
                    </a:solidFill>
                  </a:rPr>
                  <a:t>by the definition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006600"/>
                    </a:solidFill>
                  </a:rPr>
                  <a:t>.</a:t>
                </a:r>
                <a:endParaRPr lang="en-US" sz="2000" dirty="0"/>
              </a:p>
              <a:p>
                <a:pPr>
                  <a:spcAft>
                    <a:spcPts val="200"/>
                  </a:spcAft>
                  <a:tabLst>
                    <a:tab pos="339725" algn="l"/>
                    <a:tab pos="862013" algn="l"/>
                  </a:tabLst>
                </a:pPr>
                <a:r>
                  <a:rPr lang="en-US" sz="2000" dirty="0"/>
                  <a:t>	1.4.	This shows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  <a:tabLst>
                    <a:tab pos="339725" algn="l"/>
                    <a:tab pos="862013" algn="l"/>
                  </a:tabLst>
                </a:pPr>
                <a:r>
                  <a:rPr lang="en-US" sz="2000" dirty="0"/>
                  <a:t>	1.5.	Switching the roles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we see also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  <a:tabLst>
                    <a:tab pos="339725" algn="l"/>
                    <a:tab pos="862013" algn="l"/>
                  </a:tabLst>
                </a:pPr>
                <a:r>
                  <a:rPr lang="en-US" sz="2000" dirty="0">
                    <a:ea typeface="Cambria Math" panose="02040503050406030204" pitchFamily="18" charset="0"/>
                  </a:rPr>
                  <a:t>	1.6.	Therefore,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]=[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].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tabLst>
                    <a:tab pos="339725" algn="l"/>
                    <a:tab pos="862013" algn="l"/>
                  </a:tabLst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26" y="2873749"/>
                <a:ext cx="7385288" cy="4011355"/>
              </a:xfrm>
              <a:prstGeom prst="rect">
                <a:avLst/>
              </a:prstGeom>
              <a:blipFill>
                <a:blip r:embed="rId7"/>
                <a:stretch>
                  <a:fillRect l="-825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53179" y="2935912"/>
                <a:ext cx="2243470" cy="64633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Definition: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~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179" y="2935912"/>
                <a:ext cx="2243470" cy="646331"/>
              </a:xfrm>
              <a:prstGeom prst="rect">
                <a:avLst/>
              </a:prstGeom>
              <a:blipFill>
                <a:blip r:embed="rId8"/>
                <a:stretch>
                  <a:fillRect l="-2446" t="-5660" r="-815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79E5CB-1F55-4861-A663-8D9161A6F0C1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EEC1C4-6361-43D9-856C-F15D8FBBF3F9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8D3865-CA3B-4F35-9222-47E69371D7BB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91C665D-DD9A-4DF8-8240-DBF61752ACA9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178FB3-796A-4543-BDE8-BB4F25A25EE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701BA1E-F460-4DF5-B1CE-D90EA0DC15BD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B713008-A242-4A2C-BEBD-0EACCF411D66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4267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45" grpId="0"/>
      <p:bldP spid="50" grpId="0"/>
      <p:bldP spid="8" grpId="0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48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8B9B1-7246-4842-9F5D-DC25939FD32F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83DA80-E6B0-4FB2-B315-B6EB931E0ED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E64BF4-2B31-4EF8-B17C-7D811BD499C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4456E3-F2DB-4BCE-9901-76D21A9E4E0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9C1691-FDE0-444B-8232-A8F2F4C26F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45E2A6-B3DE-4719-8363-FCC4FAF6FB6F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82572A-05B7-44A9-901D-79BFD2B91C89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9F21EF4-1A97-4A4F-A329-00C6E84F156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525468" y="958333"/>
            <a:ext cx="6472710" cy="1754527"/>
            <a:chOff x="993227" y="4598517"/>
            <a:chExt cx="6472710" cy="175452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598517"/>
              <a:ext cx="6119880" cy="175452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598517"/>
              <a:ext cx="6119881" cy="44420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1A93AC-8BCF-4E03-AB29-2C1932CF3990}"/>
                </a:ext>
              </a:extLst>
            </p:cNvPr>
            <p:cNvSpPr txBox="1"/>
            <p:nvPr/>
          </p:nvSpPr>
          <p:spPr>
            <a:xfrm>
              <a:off x="1134455" y="4609004"/>
              <a:ext cx="5688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Lemma </a:t>
              </a:r>
              <a:r>
                <a:rPr lang="en-SG" sz="2400" dirty="0" err="1">
                  <a:solidFill>
                    <a:schemeClr val="bg1"/>
                  </a:solidFill>
                </a:rPr>
                <a:t>Rel.1</a:t>
              </a:r>
              <a:r>
                <a:rPr lang="en-SG" sz="2400" dirty="0">
                  <a:solidFill>
                    <a:schemeClr val="bg1"/>
                  </a:solidFill>
                </a:rPr>
                <a:t> Equivalence Classes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093170" y="5042719"/>
                  <a:ext cx="6372767" cy="1215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/>
                    <a:t> be an equivalence relation on a set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The following are equivalent for all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</a:t>
                  </a:r>
                </a:p>
                <a:p>
                  <a:pPr>
                    <a:spcAft>
                      <a:spcPts val="600"/>
                    </a:spcAft>
                    <a:tabLst>
                      <a:tab pos="233363" algn="l"/>
                      <a:tab pos="1604963" algn="l"/>
                      <a:tab pos="3657600" algn="l"/>
                    </a:tabLst>
                  </a:pPr>
                  <a:r>
                    <a:rPr lang="en-SG" sz="2200" dirty="0"/>
                    <a:t>	(</a:t>
                  </a:r>
                  <a:r>
                    <a:rPr lang="en-SG" sz="2200" dirty="0" err="1"/>
                    <a:t>i</a:t>
                  </a:r>
                  <a:r>
                    <a:rPr lang="en-SG" sz="2200" dirty="0"/>
                    <a:t>)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SG" sz="2200" dirty="0"/>
                    <a:t>.	(ii)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SG" sz="2200" dirty="0"/>
                    <a:t>	(iii)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∩[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]≠∅</m:t>
                      </m:r>
                    </m:oMath>
                  </a14:m>
                  <a:r>
                    <a:rPr lang="en-SG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170" y="5042719"/>
                  <a:ext cx="6372767" cy="1215717"/>
                </a:xfrm>
                <a:prstGeom prst="rect">
                  <a:avLst/>
                </a:prstGeom>
                <a:blipFill>
                  <a:blip r:embed="rId3"/>
                  <a:stretch>
                    <a:fillRect l="-1531" t="-4000" b="-9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1E2B46B-D293-4EF2-9533-72B4BB02F52F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7039464" y="1079369"/>
            <a:ext cx="167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prove this by proving: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998178" y="1759127"/>
            <a:ext cx="1513360" cy="997844"/>
            <a:chOff x="6998178" y="1759127"/>
            <a:chExt cx="1513360" cy="997844"/>
          </a:xfrm>
        </p:grpSpPr>
        <p:sp>
          <p:nvSpPr>
            <p:cNvPr id="3" name="TextBox 2"/>
            <p:cNvSpPr txBox="1"/>
            <p:nvPr/>
          </p:nvSpPr>
          <p:spPr>
            <a:xfrm>
              <a:off x="7404377" y="1759127"/>
              <a:ext cx="63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</a:t>
              </a:r>
              <a:r>
                <a:rPr lang="en-US" dirty="0" err="1"/>
                <a:t>i</a:t>
              </a:r>
              <a:r>
                <a:rPr lang="en-US" dirty="0"/>
                <a:t>)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874914" y="2377623"/>
              <a:ext cx="63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(ii)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98178" y="2387639"/>
              <a:ext cx="63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(iii)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rot="18763029">
                <a:off x="7267193" y="2064358"/>
                <a:ext cx="463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63029">
                <a:off x="7267193" y="2064358"/>
                <a:ext cx="4634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 rot="2455427">
                <a:off x="7781015" y="2072958"/>
                <a:ext cx="463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5427">
                <a:off x="7781015" y="2072958"/>
                <a:ext cx="46346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6650" y="2374913"/>
                <a:ext cx="463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374913"/>
                <a:ext cx="46346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9625" y="2873749"/>
                <a:ext cx="8378801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Proof</a:t>
                </a:r>
              </a:p>
              <a:p>
                <a:pPr>
                  <a:tabLst>
                    <a:tab pos="339725" algn="l"/>
                  </a:tabLst>
                </a:pPr>
                <a:r>
                  <a:rPr lang="en-US" sz="2000" dirty="0"/>
                  <a:t>2.	</a:t>
                </a:r>
                <a:r>
                  <a:rPr lang="en-US" sz="2000" dirty="0">
                    <a:solidFill>
                      <a:srgbClr val="C00000"/>
                    </a:solidFill>
                  </a:rPr>
                  <a:t>((ii)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(iii))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</a:tabLst>
                </a:pPr>
                <a:r>
                  <a:rPr lang="en-US" sz="2000" dirty="0"/>
                  <a:t> 	2.1.	Suppose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]=[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  <a:tab pos="4233863" algn="l"/>
                  </a:tabLst>
                </a:pPr>
                <a:r>
                  <a:rPr lang="en-US" sz="2000" dirty="0"/>
                  <a:t>	2.2.	Then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	</a:t>
                </a:r>
                <a:r>
                  <a:rPr lang="en-US" sz="2000" dirty="0">
                    <a:solidFill>
                      <a:srgbClr val="006600"/>
                    </a:solidFill>
                  </a:rPr>
                  <a:t>by the Idempotent Law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000" dirty="0">
                    <a:solidFill>
                      <a:srgbClr val="006600"/>
                    </a:solidFill>
                  </a:rPr>
                  <a:t>.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  <a:tab pos="4233863" algn="l"/>
                  </a:tabLst>
                </a:pPr>
                <a:r>
                  <a:rPr lang="en-US" sz="2000" dirty="0"/>
                  <a:t>	2.3.	However, we know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	</a:t>
                </a:r>
                <a:r>
                  <a:rPr lang="en-US" sz="2000" dirty="0">
                    <a:solidFill>
                      <a:srgbClr val="006600"/>
                    </a:solidFill>
                  </a:rPr>
                  <a:t>by the reflexivity of ~.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  <a:tab pos="4233863" algn="l"/>
                  </a:tabLst>
                </a:pPr>
                <a:r>
                  <a:rPr lang="en-US" sz="2000" dirty="0"/>
                  <a:t>	2.4.	This shows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 </a:t>
                </a:r>
                <a:r>
                  <a:rPr lang="en-US" sz="2000" dirty="0">
                    <a:solidFill>
                      <a:srgbClr val="006600"/>
                    </a:solidFill>
                  </a:rPr>
                  <a:t>	by the definition of [x] and line 2.2.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</a:tabLst>
                </a:pPr>
                <a:r>
                  <a:rPr lang="en-US" sz="2000" dirty="0">
                    <a:ea typeface="Cambria Math" panose="02040503050406030204" pitchFamily="18" charset="0"/>
                  </a:rPr>
                  <a:t>	2.5.	Therefore,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∩[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]≠∅.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25" y="2873749"/>
                <a:ext cx="8378801" cy="2554545"/>
              </a:xfrm>
              <a:prstGeom prst="rect">
                <a:avLst/>
              </a:prstGeom>
              <a:blipFill>
                <a:blip r:embed="rId7"/>
                <a:stretch>
                  <a:fillRect l="-727" t="-1193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753179" y="2935912"/>
                <a:ext cx="2243470" cy="64633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Definition: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~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179" y="2935912"/>
                <a:ext cx="2243470" cy="646331"/>
              </a:xfrm>
              <a:prstGeom prst="rect">
                <a:avLst/>
              </a:prstGeom>
              <a:blipFill>
                <a:blip r:embed="rId8"/>
                <a:stretch>
                  <a:fillRect l="-2446" t="-5660" r="-815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99DD33-EB0A-4844-A5F0-A985D3E8C35A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FE817B-7DED-4867-9ADC-8DF4A767E1DB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8B11599-C414-4EE0-B17C-0EBB2C8563A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2F4BD2-5DE6-439B-86C2-53165FC407F5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3B2D93-F323-4A90-BBBC-888D3F5AC7F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08DD528-473B-4E43-9078-DA5345BC89A1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EE466F9-9831-4A9B-AC5A-E644A730684C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89181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49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8B9B1-7246-4842-9F5D-DC25939FD32F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83DA80-E6B0-4FB2-B315-B6EB931E0ED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E64BF4-2B31-4EF8-B17C-7D811BD499C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4456E3-F2DB-4BCE-9901-76D21A9E4E0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9C1691-FDE0-444B-8232-A8F2F4C26F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45E2A6-B3DE-4719-8363-FCC4FAF6FB6F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82572A-05B7-44A9-901D-79BFD2B91C89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9F21EF4-1A97-4A4F-A329-00C6E84F156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525468" y="958333"/>
            <a:ext cx="6472710" cy="1754527"/>
            <a:chOff x="993227" y="4598517"/>
            <a:chExt cx="6472710" cy="175452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598517"/>
              <a:ext cx="6119880" cy="175452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598517"/>
              <a:ext cx="6119881" cy="44420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1A93AC-8BCF-4E03-AB29-2C1932CF3990}"/>
                </a:ext>
              </a:extLst>
            </p:cNvPr>
            <p:cNvSpPr txBox="1"/>
            <p:nvPr/>
          </p:nvSpPr>
          <p:spPr>
            <a:xfrm>
              <a:off x="1134455" y="4609004"/>
              <a:ext cx="57912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Lemma </a:t>
              </a:r>
              <a:r>
                <a:rPr lang="en-SG" sz="2400" dirty="0" err="1">
                  <a:solidFill>
                    <a:schemeClr val="bg1"/>
                  </a:solidFill>
                </a:rPr>
                <a:t>Rel.1</a:t>
              </a:r>
              <a:r>
                <a:rPr lang="en-SG" sz="2400" dirty="0">
                  <a:solidFill>
                    <a:schemeClr val="bg1"/>
                  </a:solidFill>
                </a:rPr>
                <a:t> Equivalence Classes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093170" y="5042719"/>
                  <a:ext cx="6372767" cy="1215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/>
                    <a:t> be an equivalence relation on a set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The following are equivalent for all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</a:t>
                  </a:r>
                </a:p>
                <a:p>
                  <a:pPr>
                    <a:spcAft>
                      <a:spcPts val="600"/>
                    </a:spcAft>
                    <a:tabLst>
                      <a:tab pos="233363" algn="l"/>
                      <a:tab pos="1604963" algn="l"/>
                      <a:tab pos="3657600" algn="l"/>
                    </a:tabLst>
                  </a:pPr>
                  <a:r>
                    <a:rPr lang="en-SG" sz="2200" dirty="0"/>
                    <a:t>	(</a:t>
                  </a:r>
                  <a:r>
                    <a:rPr lang="en-SG" sz="2200" dirty="0" err="1"/>
                    <a:t>i</a:t>
                  </a:r>
                  <a:r>
                    <a:rPr lang="en-SG" sz="2200" dirty="0"/>
                    <a:t>)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SG" sz="2200" dirty="0"/>
                    <a:t>.	(ii)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SG" sz="2200" dirty="0"/>
                    <a:t>	(iii)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∩[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]≠∅</m:t>
                      </m:r>
                    </m:oMath>
                  </a14:m>
                  <a:r>
                    <a:rPr lang="en-SG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170" y="5042719"/>
                  <a:ext cx="6372767" cy="1215717"/>
                </a:xfrm>
                <a:prstGeom prst="rect">
                  <a:avLst/>
                </a:prstGeom>
                <a:blipFill>
                  <a:blip r:embed="rId3"/>
                  <a:stretch>
                    <a:fillRect l="-1531" t="-4000" b="-9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1E2B46B-D293-4EF2-9533-72B4BB02F52F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7039464" y="1079369"/>
            <a:ext cx="167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prove this by proving: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998178" y="1759127"/>
            <a:ext cx="1513360" cy="997844"/>
            <a:chOff x="6998178" y="1759127"/>
            <a:chExt cx="1513360" cy="997844"/>
          </a:xfrm>
        </p:grpSpPr>
        <p:sp>
          <p:nvSpPr>
            <p:cNvPr id="3" name="TextBox 2"/>
            <p:cNvSpPr txBox="1"/>
            <p:nvPr/>
          </p:nvSpPr>
          <p:spPr>
            <a:xfrm>
              <a:off x="7404377" y="1759127"/>
              <a:ext cx="63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</a:t>
              </a:r>
              <a:r>
                <a:rPr lang="en-US" dirty="0" err="1"/>
                <a:t>i</a:t>
              </a:r>
              <a:r>
                <a:rPr lang="en-US" dirty="0"/>
                <a:t>)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874914" y="2377623"/>
              <a:ext cx="63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(ii)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98178" y="2387639"/>
              <a:ext cx="63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(iii)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rot="18763029">
                <a:off x="7267193" y="2064358"/>
                <a:ext cx="463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63029">
                <a:off x="7267193" y="2064358"/>
                <a:ext cx="4634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 rot="2455427">
                <a:off x="7781015" y="2072958"/>
                <a:ext cx="463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5427">
                <a:off x="7781015" y="2072958"/>
                <a:ext cx="46346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6650" y="2374913"/>
                <a:ext cx="463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374913"/>
                <a:ext cx="46346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9625" y="2873749"/>
                <a:ext cx="8378801" cy="293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Proof</a:t>
                </a:r>
              </a:p>
              <a:p>
                <a:pPr>
                  <a:tabLst>
                    <a:tab pos="339725" algn="l"/>
                  </a:tabLst>
                </a:pPr>
                <a:r>
                  <a:rPr lang="en-US" sz="2000" dirty="0"/>
                  <a:t>3.	</a:t>
                </a:r>
                <a:r>
                  <a:rPr lang="en-US" sz="2000" dirty="0">
                    <a:solidFill>
                      <a:srgbClr val="C00000"/>
                    </a:solidFill>
                  </a:rPr>
                  <a:t>((iii)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(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i</a:t>
                </a:r>
                <a:r>
                  <a:rPr lang="en-US" sz="2000" dirty="0">
                    <a:solidFill>
                      <a:srgbClr val="C00000"/>
                    </a:solidFill>
                  </a:rPr>
                  <a:t>))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</a:tabLst>
                </a:pPr>
                <a:r>
                  <a:rPr lang="en-US" sz="2000" dirty="0"/>
                  <a:t> 	3.1.	Suppose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∩[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]≠∅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  <a:tab pos="4233863" algn="l"/>
                  </a:tabLst>
                </a:pPr>
                <a:r>
                  <a:rPr lang="en-US" sz="2000" dirty="0"/>
                  <a:t>	3.2.	Take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6600"/>
                  </a:solidFill>
                </a:endParaRP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  <a:tab pos="4233863" algn="l"/>
                  </a:tabLst>
                </a:pPr>
                <a:r>
                  <a:rPr lang="en-US" sz="2000" dirty="0"/>
                  <a:t>	3.3.	Then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	</a:t>
                </a:r>
                <a:r>
                  <a:rPr lang="en-US" sz="2000" dirty="0">
                    <a:solidFill>
                      <a:srgbClr val="006600"/>
                    </a:solidFill>
                  </a:rPr>
                  <a:t>by the definition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000" dirty="0">
                    <a:solidFill>
                      <a:srgbClr val="006600"/>
                    </a:solidFill>
                  </a:rPr>
                  <a:t>.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  <a:tab pos="4233863" algn="l"/>
                  </a:tabLst>
                </a:pPr>
                <a:r>
                  <a:rPr lang="en-US" sz="2000" dirty="0"/>
                  <a:t>	3.4.	Then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.	</a:t>
                </a:r>
                <a:r>
                  <a:rPr lang="en-US" sz="2000" dirty="0">
                    <a:solidFill>
                      <a:srgbClr val="006600"/>
                    </a:solidFill>
                  </a:rPr>
                  <a:t>by the definition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000" dirty="0">
                    <a:solidFill>
                      <a:srgbClr val="0066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rgbClr val="006600"/>
                    </a:solidFill>
                  </a:rPr>
                  <a:t>.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  <a:tab pos="4233863" algn="l"/>
                  </a:tabLst>
                </a:pPr>
                <a:r>
                  <a:rPr lang="en-US" sz="2000" dirty="0"/>
                  <a:t>	3.5.	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implies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6600"/>
                    </a:solidFill>
                  </a:rPr>
                  <a:t>	by symmetry.</a:t>
                </a:r>
              </a:p>
              <a:p>
                <a:pPr>
                  <a:spcAft>
                    <a:spcPts val="600"/>
                  </a:spcAft>
                  <a:tabLst>
                    <a:tab pos="339725" algn="l"/>
                    <a:tab pos="862013" algn="l"/>
                    <a:tab pos="4233863" algn="l"/>
                  </a:tabLst>
                </a:pPr>
                <a:r>
                  <a:rPr lang="en-US" sz="2000" dirty="0">
                    <a:ea typeface="Cambria Math" panose="02040503050406030204" pitchFamily="18" charset="0"/>
                  </a:rPr>
                  <a:t>	3.6.	Therefore,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:r>
                  <a:rPr lang="en-US" sz="2000" dirty="0">
                    <a:solidFill>
                      <a:srgbClr val="006600"/>
                    </a:solidFill>
                    <a:ea typeface="Cambria Math" panose="02040503050406030204" pitchFamily="18" charset="0"/>
                  </a:rPr>
                  <a:t>by transitivity.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25" y="2873749"/>
                <a:ext cx="8378801" cy="2939266"/>
              </a:xfrm>
              <a:prstGeom prst="rect">
                <a:avLst/>
              </a:prstGeom>
              <a:blipFill>
                <a:blip r:embed="rId7"/>
                <a:stretch>
                  <a:fillRect l="-727" t="-1035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753179" y="2935912"/>
                <a:ext cx="2243470" cy="64633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Definition: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~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179" y="2935912"/>
                <a:ext cx="2243470" cy="646331"/>
              </a:xfrm>
              <a:prstGeom prst="rect">
                <a:avLst/>
              </a:prstGeom>
              <a:blipFill>
                <a:blip r:embed="rId8"/>
                <a:stretch>
                  <a:fillRect l="-2446" t="-5660" r="-815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5768946-48EF-466E-ADB1-C461BCE09EFC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0C9EF9-DAE8-4A50-B81B-7B54F05AE6C5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DFF2035-6378-4F37-99D0-EBDDEB40F75A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8D3572-1F48-47A9-B1B3-B07AAF91E4DE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9A2E7BE-C738-421F-9402-A9C9C3E9EC7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6CC623-9FA8-4A64-BE5B-175AE2CF6E7E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BA209F4-3C3B-42C3-9663-FE3A1284F9CB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92585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61022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6.1.1 Definitions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78525" y="1695153"/>
                <a:ext cx="829074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en-US" sz="2400" dirty="0"/>
                  <a:t>As the topic of relations is built on sets, definitions on sets, such as </a:t>
                </a:r>
                <a:r>
                  <a:rPr lang="en-US" altLang="en-US" sz="2400" dirty="0">
                    <a:solidFill>
                      <a:srgbClr val="0033CC"/>
                    </a:solidFill>
                  </a:rPr>
                  <a:t>ordered pair</a:t>
                </a:r>
                <a:r>
                  <a:rPr lang="en-US" altLang="en-US" sz="2400" dirty="0"/>
                  <a:t>, </a:t>
                </a:r>
                <a:r>
                  <a:rPr lang="en-US" altLang="en-US" sz="2400" dirty="0">
                    <a:solidFill>
                      <a:srgbClr val="0033CC"/>
                    </a:solidFill>
                  </a:rPr>
                  <a:t>ordered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>
                    <a:solidFill>
                      <a:srgbClr val="0033CC"/>
                    </a:solidFill>
                  </a:rPr>
                  <a:t>-tuple</a:t>
                </a:r>
                <a:r>
                  <a:rPr lang="en-US" altLang="en-US" sz="2400" dirty="0"/>
                  <a:t>, </a:t>
                </a:r>
                <a:r>
                  <a:rPr lang="en-US" altLang="en-US" sz="2400" dirty="0">
                    <a:solidFill>
                      <a:srgbClr val="0033CC"/>
                    </a:solidFill>
                  </a:rPr>
                  <a:t>Cartesian product</a:t>
                </a:r>
                <a:r>
                  <a:rPr lang="en-US" altLang="en-US" sz="2400" dirty="0"/>
                  <a:t>, etc. (see Lecture 5 Set Theory) will be referred to here.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25" y="1695153"/>
                <a:ext cx="8290746" cy="1200329"/>
              </a:xfrm>
              <a:prstGeom prst="rect">
                <a:avLst/>
              </a:prstGeom>
              <a:blipFill>
                <a:blip r:embed="rId3"/>
                <a:stretch>
                  <a:fillRect l="-1103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5C509DF1-1E99-439C-A00D-470FD59AB11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D7F606-434F-4376-8D55-CECB9B6C101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4CCC8F-D1B2-48D2-820F-0A7F904A146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812277-F78D-4A10-8A2D-2BC8685B1FEB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DE41BB-11AA-4E26-9DA3-588A3790CCA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96A7CF-799D-46D4-A7B1-5384A21A738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786E6E-EF76-4C2C-8B14-A403B0A1081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BBF3F5-DF8C-4D6C-AFBB-365131637007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78525" y="3048901"/>
                <a:ext cx="829074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en-US" sz="2400" dirty="0"/>
                  <a:t>Recall: The </a:t>
                </a:r>
                <a:r>
                  <a:rPr lang="en-US" altLang="en-US" sz="2400" dirty="0">
                    <a:solidFill>
                      <a:srgbClr val="0033CC"/>
                    </a:solidFill>
                  </a:rPr>
                  <a:t>Cartesian product</a:t>
                </a:r>
                <a:r>
                  <a:rPr lang="en-US" altLang="en-US" sz="2400" dirty="0"/>
                  <a:t> of sets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, denoted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, consists of all ordered pairs whose first element is in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and second element in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.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25" y="3048901"/>
                <a:ext cx="8290746" cy="1200329"/>
              </a:xfrm>
              <a:prstGeom prst="rect">
                <a:avLst/>
              </a:prstGeom>
              <a:blipFill>
                <a:blip r:embed="rId4"/>
                <a:stretch>
                  <a:fillRect l="-1103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5123" y="4402649"/>
                <a:ext cx="7892536" cy="127727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#1:</a:t>
                </a:r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={0,1,2}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3" y="4402649"/>
                <a:ext cx="7892536" cy="1277273"/>
              </a:xfrm>
              <a:prstGeom prst="rect">
                <a:avLst/>
              </a:prstGeom>
              <a:blipFill>
                <a:blip r:embed="rId5"/>
                <a:stretch>
                  <a:fillRect l="-1158" t="-3810" b="-95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BF6B4D-3C25-4342-B178-76EDF44D876F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2A5E5BA-B138-431D-A18B-F4D0EF2C03D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1F1814-B2F9-49A5-A3B4-BD50F49346B7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10C5CA-E7EE-4F96-9DA3-ED8264D1CE84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2D31B7-2317-43D6-8C3C-443A0F4B58A2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EC11C1C-3AC6-47EB-B0D3-B477FDDBDE6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34FECC-6DCF-4659-8A02-B75FFE280C6C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639722-3F58-4F3A-A981-A7D740D3F28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82543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50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8B9B1-7246-4842-9F5D-DC25939FD32F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83DA80-E6B0-4FB2-B315-B6EB931E0ED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E64BF4-2B31-4EF8-B17C-7D811BD499C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4456E3-F2DB-4BCE-9901-76D21A9E4E0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9C1691-FDE0-444B-8232-A8F2F4C26F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45E2A6-B3DE-4719-8363-FCC4FAF6FB6F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82572A-05B7-44A9-901D-79BFD2B91C89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9F21EF4-1A97-4A4F-A329-00C6E84F156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415123" y="1039536"/>
            <a:ext cx="8054337" cy="2226683"/>
            <a:chOff x="993227" y="4598517"/>
            <a:chExt cx="8054337" cy="222668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598517"/>
              <a:ext cx="8008954" cy="22266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598517"/>
              <a:ext cx="8008953" cy="573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A93AC-8BCF-4E03-AB29-2C1932CF3990}"/>
                </a:ext>
              </a:extLst>
            </p:cNvPr>
            <p:cNvSpPr txBox="1"/>
            <p:nvPr/>
          </p:nvSpPr>
          <p:spPr>
            <a:xfrm>
              <a:off x="1038611" y="4654229"/>
              <a:ext cx="800895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200" dirty="0">
                  <a:solidFill>
                    <a:schemeClr val="bg1"/>
                  </a:solidFill>
                </a:rPr>
                <a:t>Theorem 8.3.4 The Partition Induced by an Equivalence Relation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109374" y="5193984"/>
                  <a:ext cx="7743713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400" dirty="0"/>
                    <a:t>If </a:t>
                  </a:r>
                  <a14:m>
                    <m:oMath xmlns:m="http://schemas.openxmlformats.org/officeDocument/2006/math">
                      <m:r>
                        <a:rPr lang="en-SG" sz="2400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 is a set and </a:t>
                  </a:r>
                  <a14:m>
                    <m:oMath xmlns:m="http://schemas.openxmlformats.org/officeDocument/2006/math">
                      <m:r>
                        <a:rPr lang="en-SG" sz="24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400" dirty="0"/>
                    <a:t> is an equivalence relation on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, then the distinct equivalence classes of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400" dirty="0"/>
                    <a:t> form a partition of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; that is, the union of the equivalence classes is all of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, and the intersection of any two distinct classes is empty.</a:t>
                  </a:r>
                  <a:endParaRPr lang="en-SG" sz="2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4" y="5193984"/>
                  <a:ext cx="7743713" cy="1631216"/>
                </a:xfrm>
                <a:prstGeom prst="rect">
                  <a:avLst/>
                </a:prstGeom>
                <a:blipFill>
                  <a:blip r:embed="rId3"/>
                  <a:stretch>
                    <a:fillRect l="-1181" t="-2985" b="-37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55A8C7C4-4A04-4359-A7B0-782D95A54338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74AF15-BD20-488B-835D-F100DA6A9CCA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F10EBA-DF98-4430-9F7E-50266169ED0F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19AB90-7C27-4972-B5DC-BCBBED42A4F5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990F71-4B01-4858-8AE2-89C34B053C4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5CCFC49-4DF4-4D0B-B7F2-D2D460EAD807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81C8D9-80A7-4163-9D63-6C25DB83B2B9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080274A-E63C-4E66-BC77-CEC33FF2234D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14060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51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8B9B1-7246-4842-9F5D-DC25939FD32F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83DA80-E6B0-4FB2-B315-B6EB931E0ED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E64BF4-2B31-4EF8-B17C-7D811BD499C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4456E3-F2DB-4BCE-9901-76D21A9E4E0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9C1691-FDE0-444B-8232-A8F2F4C26F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45E2A6-B3DE-4719-8363-FCC4FAF6FB6F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82572A-05B7-44A9-901D-79BFD2B91C89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9F21EF4-1A97-4A4F-A329-00C6E84F156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426627" y="1035578"/>
                <a:ext cx="8290746" cy="2810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Revisit Example #12: 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400" dirty="0"/>
                  <a:t>Define a relation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en-US" sz="2400" dirty="0"/>
                  <a:t> as follows: </a:t>
                </a:r>
              </a:p>
              <a:p>
                <a:pPr algn="ctr"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⇔3 | </m:t>
                        </m:r>
                        <m:d>
                          <m:dPr>
                            <m:ctrlPr>
                              <a:rPr lang="en-US" alt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400" dirty="0"/>
                  <a:t>This relation is called </a:t>
                </a:r>
                <a:r>
                  <a:rPr lang="en-SG" altLang="en-US" sz="2400" dirty="0">
                    <a:solidFill>
                      <a:srgbClr val="0000FF"/>
                    </a:solidFill>
                  </a:rPr>
                  <a:t>congruence modulo 3</a:t>
                </a:r>
                <a:r>
                  <a:rPr lang="en-SG" altLang="en-US" sz="2400" dirty="0"/>
                  <a:t>. 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400" dirty="0"/>
                  <a:t>It has been shown that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altLang="en-US" sz="2400" dirty="0"/>
                  <a:t> is an equivalence relation.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400" dirty="0"/>
                  <a:t>What are the distinct equivalence classes of </a:t>
                </a:r>
                <a14:m>
                  <m:oMath xmlns:m="http://schemas.openxmlformats.org/officeDocument/2006/math">
                    <m:r>
                      <a:rPr lang="en-SG" alt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altLang="en-US" sz="2400" dirty="0"/>
                  <a:t>?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27" y="1035578"/>
                <a:ext cx="8290746" cy="2810065"/>
              </a:xfrm>
              <a:prstGeom prst="rect">
                <a:avLst/>
              </a:prstGeom>
              <a:blipFill>
                <a:blip r:embed="rId3"/>
                <a:stretch>
                  <a:fillRect l="-1176" t="-1735" b="-15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114800" y="2962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893" y="3930797"/>
                <a:ext cx="5655848" cy="156966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distinct equivalent classes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are:</a:t>
                </a:r>
              </a:p>
              <a:p>
                <a:pPr marL="576263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576263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and</a:t>
                </a:r>
              </a:p>
              <a:p>
                <a:pPr marL="576263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+2 :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  <m:r>
                      <a:rPr lang="en-US" alt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93" y="3930797"/>
                <a:ext cx="5655848" cy="1569660"/>
              </a:xfrm>
              <a:prstGeom prst="rect">
                <a:avLst/>
              </a:prstGeom>
              <a:blipFill>
                <a:blip r:embed="rId4"/>
                <a:stretch>
                  <a:fillRect l="-1616" t="-3113" b="-6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574944" y="4339000"/>
            <a:ext cx="259214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{…,-9,-6,-3,0,3,6,9,…}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48723" y="4804934"/>
            <a:ext cx="259214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{…,-8,-5,-2,1,4,7,10,…}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13187" y="5230448"/>
            <a:ext cx="259214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{…,-7,-4,-1,2,5,8,11,…}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14741" y="5804784"/>
                <a:ext cx="692592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Observe that {{…,-9,-6,-3,0,3,6,9,…}, {…,-8,-5,-2,1,4,7,10,…}, {…,-7,-4,-1,2,5,8,11,…}} is a partition of </a:t>
                </a:r>
                <a14:m>
                  <m:oMath xmlns:m="http://schemas.openxmlformats.org/officeDocument/2006/math">
                    <m:r>
                      <a:rPr lang="en-US" altLang="en-US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en-US" sz="2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1" y="5804784"/>
                <a:ext cx="6925927" cy="769441"/>
              </a:xfrm>
              <a:prstGeom prst="rect">
                <a:avLst/>
              </a:prstGeom>
              <a:blipFill>
                <a:blip r:embed="rId5"/>
                <a:stretch>
                  <a:fillRect l="-1144" t="-5556" r="-1408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A0301BC-A223-4CFE-AB00-C2FEF53D91A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3F903AE-BD45-4342-8C17-5E7A7ABE3E01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9296ED-2165-4528-9EA0-F073ADC8C84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E9A43C-EAA1-4528-8AE6-18ED9EEAEB2F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EF3946-5976-4616-AC4E-97717C47FE8A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4742C4-7025-468D-B8B0-252A003AC70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01CE59-B3D4-47E3-B111-71B26E5C7342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C85590-AE66-45E4-A253-BF5F30732D06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13450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8" grpId="0" animBg="1"/>
      <p:bldP spid="29" grpId="0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Equivalence Classes of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52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8B9B1-7246-4842-9F5D-DC25939FD32F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83DA80-E6B0-4FB2-B315-B6EB931E0ED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E64BF4-2B31-4EF8-B17C-7D811BD499C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4456E3-F2DB-4BCE-9901-76D21A9E4E0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9C1691-FDE0-444B-8232-A8F2F4C26F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45E2A6-B3DE-4719-8363-FCC4FAF6FB6F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82572A-05B7-44A9-901D-79BFD2B91C89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9F21EF4-1A97-4A4F-A329-00C6E84F156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426627" y="897503"/>
                <a:ext cx="8290746" cy="9554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SG" altLang="en-US" sz="2400" dirty="0"/>
                  <a:t>Congruence modulo </a:t>
                </a:r>
                <a14:m>
                  <m:oMath xmlns:m="http://schemas.openxmlformats.org/officeDocument/2006/math">
                    <m:r>
                      <a:rPr lang="en-SG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SG" altLang="en-US" sz="2400" dirty="0"/>
                  <a:t> (congruence-mod-</a:t>
                </a:r>
                <a14:m>
                  <m:oMath xmlns:m="http://schemas.openxmlformats.org/officeDocument/2006/math">
                    <m:r>
                      <a:rPr lang="en-SG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SG" altLang="en-US" sz="2400" dirty="0"/>
                  <a:t>) relation</a:t>
                </a:r>
                <a:r>
                  <a:rPr lang="en-US" altLang="en-US" sz="2400" dirty="0"/>
                  <a:t>: </a:t>
                </a:r>
              </a:p>
              <a:p>
                <a:pPr algn="ctr">
                  <a:spcBef>
                    <a:spcPct val="0"/>
                  </a:spcBef>
                  <a:spcAft>
                    <a:spcPts val="600"/>
                  </a:spcAft>
                  <a:tabLst>
                    <a:tab pos="457200" algn="l"/>
                    <a:tab pos="1371600" algn="l"/>
                    <a:tab pos="1547813" algn="l"/>
                  </a:tabLst>
                </a:pP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⇔</m:t>
                        </m:r>
                        <m:r>
                          <a:rPr lang="en-US" alt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d>
                          <m:dPr>
                            <m:ctrlPr>
                              <a:rPr lang="en-US" alt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27" y="897503"/>
                <a:ext cx="8290746" cy="955454"/>
              </a:xfrm>
              <a:prstGeom prst="rect">
                <a:avLst/>
              </a:prstGeom>
              <a:blipFill>
                <a:blip r:embed="rId3"/>
                <a:stretch>
                  <a:fillRect l="-1176" t="-5096" b="-11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A0301BC-A223-4CFE-AB00-C2FEF53D91A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369739" y="1926563"/>
            <a:ext cx="22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Congruence modulo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35693" y="1926563"/>
            <a:ext cx="22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Congruence modulo 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18464" y="1926563"/>
            <a:ext cx="22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Congruence modulo 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68168" y="2419946"/>
            <a:ext cx="1413736" cy="2161654"/>
            <a:chOff x="968168" y="2696096"/>
            <a:chExt cx="1413736" cy="2161654"/>
          </a:xfrm>
        </p:grpSpPr>
        <p:sp>
          <p:nvSpPr>
            <p:cNvPr id="11" name="Rounded Rectangle 10"/>
            <p:cNvSpPr/>
            <p:nvPr/>
          </p:nvSpPr>
          <p:spPr>
            <a:xfrm>
              <a:off x="968168" y="2696096"/>
              <a:ext cx="1012270" cy="21616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8168" y="2696096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-4</a:t>
              </a:r>
            </a:p>
            <a:p>
              <a:pPr algn="ctr"/>
              <a:r>
                <a:rPr lang="en-US" dirty="0"/>
                <a:t>-2</a:t>
              </a:r>
            </a:p>
            <a:p>
              <a:pPr algn="ctr"/>
              <a:r>
                <a:rPr lang="en-US" dirty="0"/>
                <a:t>0</a:t>
              </a:r>
            </a:p>
            <a:p>
              <a:pPr algn="ctr"/>
              <a:r>
                <a:rPr lang="en-US" dirty="0"/>
                <a:t>2</a:t>
              </a:r>
            </a:p>
            <a:p>
              <a:pPr algn="ctr"/>
              <a:r>
                <a:rPr lang="en-US" dirty="0"/>
                <a:t>4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88948" y="2696096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-3</a:t>
              </a:r>
            </a:p>
            <a:p>
              <a:pPr algn="ctr"/>
              <a:r>
                <a:rPr lang="en-US" dirty="0"/>
                <a:t>-1</a:t>
              </a:r>
            </a:p>
            <a:p>
              <a:pPr algn="ctr"/>
              <a:r>
                <a:rPr lang="en-US" dirty="0"/>
                <a:t>1</a:t>
              </a:r>
            </a:p>
            <a:p>
              <a:pPr algn="ctr"/>
              <a:r>
                <a:rPr lang="en-US" dirty="0"/>
                <a:t>3</a:t>
              </a:r>
            </a:p>
            <a:p>
              <a:pPr algn="ctr"/>
              <a:r>
                <a:rPr lang="en-US" dirty="0"/>
                <a:t>5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459658" y="2777490"/>
              <a:ext cx="0" cy="194993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009727" y="2696096"/>
                  <a:ext cx="3721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9727" y="2696096"/>
                  <a:ext cx="37217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3547303" y="2419946"/>
            <a:ext cx="1843980" cy="2161654"/>
            <a:chOff x="3584905" y="2696096"/>
            <a:chExt cx="1843980" cy="2161654"/>
          </a:xfrm>
        </p:grpSpPr>
        <p:sp>
          <p:nvSpPr>
            <p:cNvPr id="2" name="TextBox 1"/>
            <p:cNvSpPr txBox="1"/>
            <p:nvPr/>
          </p:nvSpPr>
          <p:spPr>
            <a:xfrm>
              <a:off x="4114800" y="2962405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584905" y="2696096"/>
              <a:ext cx="1510208" cy="216165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23310" y="2696096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-6</a:t>
              </a:r>
            </a:p>
            <a:p>
              <a:pPr algn="ctr"/>
              <a:r>
                <a:rPr lang="en-US" dirty="0"/>
                <a:t>-3</a:t>
              </a:r>
            </a:p>
            <a:p>
              <a:pPr algn="ctr"/>
              <a:r>
                <a:rPr lang="en-US" dirty="0"/>
                <a:t>0</a:t>
              </a:r>
            </a:p>
            <a:p>
              <a:pPr algn="ctr"/>
              <a:r>
                <a:rPr lang="en-US" dirty="0"/>
                <a:t>3</a:t>
              </a:r>
            </a:p>
            <a:p>
              <a:pPr algn="ctr"/>
              <a:r>
                <a:rPr lang="en-US" dirty="0"/>
                <a:t>6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94264" y="2696096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-5</a:t>
              </a:r>
            </a:p>
            <a:p>
              <a:pPr algn="ctr"/>
              <a:r>
                <a:rPr lang="en-US" dirty="0"/>
                <a:t>-2</a:t>
              </a:r>
            </a:p>
            <a:p>
              <a:pPr algn="ctr"/>
              <a:r>
                <a:rPr lang="en-US" dirty="0"/>
                <a:t>1</a:t>
              </a:r>
            </a:p>
            <a:p>
              <a:pPr algn="ctr"/>
              <a:r>
                <a:rPr lang="en-US" dirty="0"/>
                <a:t>4</a:t>
              </a:r>
            </a:p>
            <a:p>
              <a:pPr algn="ctr"/>
              <a:r>
                <a:rPr lang="en-US" dirty="0"/>
                <a:t>7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094264" y="2788318"/>
              <a:ext cx="0" cy="194993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056708" y="2696096"/>
                  <a:ext cx="3721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708" y="2696096"/>
                  <a:ext cx="37217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4565219" y="2706924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-4</a:t>
              </a:r>
            </a:p>
            <a:p>
              <a:pPr algn="ctr"/>
              <a:r>
                <a:rPr lang="en-US" dirty="0"/>
                <a:t>-1</a:t>
              </a:r>
            </a:p>
            <a:p>
              <a:pPr algn="ctr"/>
              <a:r>
                <a:rPr lang="en-US" dirty="0"/>
                <a:t>2</a:t>
              </a:r>
            </a:p>
            <a:p>
              <a:pPr algn="ctr"/>
              <a:r>
                <a:rPr lang="en-US" dirty="0"/>
                <a:t>5</a:t>
              </a:r>
            </a:p>
            <a:p>
              <a:pPr algn="ctr"/>
              <a:r>
                <a:rPr lang="en-US" dirty="0"/>
                <a:t>8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569028" y="2788318"/>
              <a:ext cx="0" cy="194993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236360" y="2365609"/>
            <a:ext cx="2278990" cy="2161654"/>
            <a:chOff x="6457950" y="2641759"/>
            <a:chExt cx="2278990" cy="2161654"/>
          </a:xfrm>
        </p:grpSpPr>
        <p:sp>
          <p:nvSpPr>
            <p:cNvPr id="45" name="TextBox 44"/>
            <p:cNvSpPr txBox="1"/>
            <p:nvPr/>
          </p:nvSpPr>
          <p:spPr>
            <a:xfrm>
              <a:off x="6987845" y="290806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6457950" y="2641759"/>
              <a:ext cx="1961390" cy="216165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96355" y="2641759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-8</a:t>
              </a:r>
            </a:p>
            <a:p>
              <a:pPr algn="ctr"/>
              <a:r>
                <a:rPr lang="en-US" dirty="0"/>
                <a:t>-4</a:t>
              </a:r>
            </a:p>
            <a:p>
              <a:pPr algn="ctr"/>
              <a:r>
                <a:rPr lang="en-US" dirty="0"/>
                <a:t>0</a:t>
              </a:r>
            </a:p>
            <a:p>
              <a:pPr algn="ctr"/>
              <a:r>
                <a:rPr lang="en-US" dirty="0"/>
                <a:t>4</a:t>
              </a:r>
            </a:p>
            <a:p>
              <a:pPr algn="ctr"/>
              <a:r>
                <a:rPr lang="en-US" dirty="0"/>
                <a:t>8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967309" y="2641759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-7</a:t>
              </a:r>
            </a:p>
            <a:p>
              <a:pPr algn="ctr"/>
              <a:r>
                <a:rPr lang="en-US" dirty="0"/>
                <a:t>-3</a:t>
              </a:r>
            </a:p>
            <a:p>
              <a:pPr algn="ctr"/>
              <a:r>
                <a:rPr lang="en-US" dirty="0"/>
                <a:t>1</a:t>
              </a:r>
            </a:p>
            <a:p>
              <a:pPr algn="ctr"/>
              <a:r>
                <a:rPr lang="en-US" dirty="0"/>
                <a:t>5</a:t>
              </a:r>
            </a:p>
            <a:p>
              <a:pPr algn="ctr"/>
              <a:r>
                <a:rPr lang="en-US" dirty="0"/>
                <a:t>9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6967309" y="2733981"/>
              <a:ext cx="0" cy="194993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364763" y="2641759"/>
                  <a:ext cx="3721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4763" y="2641759"/>
                  <a:ext cx="37217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/>
            <p:cNvSpPr txBox="1"/>
            <p:nvPr/>
          </p:nvSpPr>
          <p:spPr>
            <a:xfrm>
              <a:off x="7438264" y="2652587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-6</a:t>
              </a:r>
            </a:p>
            <a:p>
              <a:pPr algn="ctr"/>
              <a:r>
                <a:rPr lang="en-US" dirty="0"/>
                <a:t>-2</a:t>
              </a:r>
            </a:p>
            <a:p>
              <a:pPr algn="ctr"/>
              <a:r>
                <a:rPr lang="en-US" dirty="0"/>
                <a:t>2</a:t>
              </a:r>
            </a:p>
            <a:p>
              <a:pPr algn="ctr"/>
              <a:r>
                <a:rPr lang="en-US" dirty="0"/>
                <a:t>6</a:t>
              </a:r>
            </a:p>
            <a:p>
              <a:pPr algn="ctr"/>
              <a:r>
                <a:rPr lang="en-US" dirty="0"/>
                <a:t>10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442073" y="2733981"/>
              <a:ext cx="0" cy="194993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927849" y="2663415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-5</a:t>
              </a:r>
            </a:p>
            <a:p>
              <a:pPr algn="ctr"/>
              <a:r>
                <a:rPr lang="en-US" dirty="0"/>
                <a:t>-1</a:t>
              </a:r>
            </a:p>
            <a:p>
              <a:pPr algn="ctr"/>
              <a:r>
                <a:rPr lang="en-US" dirty="0"/>
                <a:t>3</a:t>
              </a:r>
            </a:p>
            <a:p>
              <a:pPr algn="ctr"/>
              <a:r>
                <a:rPr lang="en-US" dirty="0"/>
                <a:t>7</a:t>
              </a:r>
            </a:p>
            <a:p>
              <a:pPr algn="ctr"/>
              <a:r>
                <a:rPr lang="en-US" dirty="0"/>
                <a:t>11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7934707" y="2733981"/>
              <a:ext cx="0" cy="194993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7270" y="4612429"/>
                <a:ext cx="2023355" cy="983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Partition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 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ℤ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70" y="4612429"/>
                <a:ext cx="2023355" cy="983539"/>
              </a:xfrm>
              <a:prstGeom prst="rect">
                <a:avLst/>
              </a:prstGeom>
              <a:blipFill>
                <a:blip r:embed="rId7"/>
                <a:stretch>
                  <a:fillRect l="-2410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3181839" y="4612429"/>
                <a:ext cx="2023355" cy="1330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Partition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 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ℤ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 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ℤ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39" y="4612429"/>
                <a:ext cx="2023355" cy="1330557"/>
              </a:xfrm>
              <a:prstGeom prst="rect">
                <a:avLst/>
              </a:prstGeom>
              <a:blipFill>
                <a:blip r:embed="rId8"/>
                <a:stretch>
                  <a:fillRect l="-2711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236360" y="4612429"/>
                <a:ext cx="2023355" cy="156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Partition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 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ℤ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 :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+3 :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ℤ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60" y="4612429"/>
                <a:ext cx="2023355" cy="1560620"/>
              </a:xfrm>
              <a:prstGeom prst="rect">
                <a:avLst/>
              </a:prstGeom>
              <a:blipFill>
                <a:blip r:embed="rId9"/>
                <a:stretch>
                  <a:fillRect l="-2410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DB72B8-28ED-46B2-ADFD-13D811132FF3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5222B70-8B4D-4F10-8BFB-5E6019AA2EA0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A22C75C-AA0E-4822-9A3A-1147E61A9F0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C0928D2-4B9F-46D1-8C09-EC7434ABCEAA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CBE129D-A615-4C8D-A301-2C84F0FC860E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2E630A-C332-4F8A-9C6F-7A74C6F3B3F2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78DEC21-35BA-4916-814A-AD82D9426E79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0217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30" grpId="0"/>
      <p:bldP spid="16" grpId="0"/>
      <p:bldP spid="59" grpId="0"/>
      <p:bldP spid="6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Congruence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53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6.3.4 Congruence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35E95C-3F36-42AF-93D1-6D9A535E8CB2}"/>
              </a:ext>
            </a:extLst>
          </p:cNvPr>
          <p:cNvGrpSpPr/>
          <p:nvPr/>
        </p:nvGrpSpPr>
        <p:grpSpPr>
          <a:xfrm>
            <a:off x="492307" y="1477752"/>
            <a:ext cx="7932276" cy="1032430"/>
            <a:chOff x="993228" y="4598517"/>
            <a:chExt cx="7932276" cy="103243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B2AEB4-2E17-4A63-87CB-F05D4DCEAA1F}"/>
                </a:ext>
              </a:extLst>
            </p:cNvPr>
            <p:cNvSpPr/>
            <p:nvPr/>
          </p:nvSpPr>
          <p:spPr>
            <a:xfrm>
              <a:off x="993228" y="4598521"/>
              <a:ext cx="7932276" cy="10324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3FE1C6-D974-471D-BBBE-358EBFFBBB4B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063450-507E-4AE9-8ADC-2191DEDB7E81}"/>
                </a:ext>
              </a:extLst>
            </p:cNvPr>
            <p:cNvSpPr txBox="1"/>
            <p:nvPr/>
          </p:nvSpPr>
          <p:spPr>
            <a:xfrm>
              <a:off x="1109374" y="4598517"/>
              <a:ext cx="5576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Divisibility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/>
                <p:nvPr/>
              </p:nvSpPr>
              <p:spPr>
                <a:xfrm>
                  <a:off x="1109376" y="5121236"/>
                  <a:ext cx="751974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a14:m>
                  <a:r>
                    <a:rPr lang="en-SG" sz="2200" dirty="0"/>
                    <a:t>. Then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SG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𝑑𝑘</m:t>
                      </m:r>
                    </m:oMath>
                  </a14:m>
                  <a:r>
                    <a:rPr lang="en-SG" sz="2200" dirty="0"/>
                    <a:t> for some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SG" sz="2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6" y="5121236"/>
                  <a:ext cx="7519746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1054" t="-9859" b="-281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35E95C-3F36-42AF-93D1-6D9A535E8CB2}"/>
              </a:ext>
            </a:extLst>
          </p:cNvPr>
          <p:cNvGrpSpPr/>
          <p:nvPr/>
        </p:nvGrpSpPr>
        <p:grpSpPr>
          <a:xfrm>
            <a:off x="492307" y="2601513"/>
            <a:ext cx="7932276" cy="1744649"/>
            <a:chOff x="993228" y="4598517"/>
            <a:chExt cx="7932276" cy="17446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B2AEB4-2E17-4A63-87CB-F05D4DCEAA1F}"/>
                </a:ext>
              </a:extLst>
            </p:cNvPr>
            <p:cNvSpPr/>
            <p:nvPr/>
          </p:nvSpPr>
          <p:spPr>
            <a:xfrm>
              <a:off x="993228" y="4598521"/>
              <a:ext cx="7932276" cy="17446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53FE1C6-D974-471D-BBBE-358EBFFBBB4B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063450-507E-4AE9-8ADC-2191DEDB7E81}"/>
                </a:ext>
              </a:extLst>
            </p:cNvPr>
            <p:cNvSpPr txBox="1"/>
            <p:nvPr/>
          </p:nvSpPr>
          <p:spPr>
            <a:xfrm>
              <a:off x="1109374" y="4598517"/>
              <a:ext cx="5576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Congruence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/>
                <p:nvPr/>
              </p:nvSpPr>
              <p:spPr>
                <a:xfrm>
                  <a:off x="1109376" y="5121236"/>
                  <a:ext cx="7519746" cy="118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a14:m>
                  <a:r>
                    <a:rPr lang="en-SG" sz="22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SG" sz="2200" dirty="0"/>
                    <a:t>. Then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SG" sz="2200" dirty="0">
                      <a:solidFill>
                        <a:srgbClr val="C00000"/>
                      </a:solidFill>
                    </a:rPr>
                    <a:t> is congruent to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SG" sz="2200" dirty="0">
                      <a:solidFill>
                        <a:srgbClr val="C00000"/>
                      </a:solidFill>
                    </a:rPr>
                    <a:t> modulo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SG" sz="22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SG" sz="2200" dirty="0" err="1"/>
                    <a:t>iff</a:t>
                  </a:r>
                  <a:r>
                    <a:rPr lang="en-SG" sz="2200" dirty="0"/>
                    <a:t> </a:t>
                  </a:r>
                  <a14:m>
                    <m:oMath xmlns:m="http://schemas.openxmlformats.org/officeDocument/2006/math">
                      <m:r>
                        <a:rPr lang="en-SG" sz="22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2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2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𝑛𝑘</m:t>
                      </m:r>
                    </m:oMath>
                  </a14:m>
                  <a:r>
                    <a:rPr lang="en-SG" sz="2200" dirty="0"/>
                    <a:t> for some </a:t>
                  </a:r>
                  <a14:m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SG" sz="2200" dirty="0"/>
                    <a:t> In other words,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|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a14:m>
                  <a:endParaRPr lang="en-US" sz="2200" b="0" dirty="0"/>
                </a:p>
                <a:p>
                  <a:pPr>
                    <a:spcAft>
                      <a:spcPts val="600"/>
                    </a:spcAft>
                  </a:pPr>
                  <a:r>
                    <a:rPr lang="en-SG" sz="2200" dirty="0"/>
                    <a:t>In this case, we write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SG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6" y="5121236"/>
                  <a:ext cx="7519746" cy="1184940"/>
                </a:xfrm>
                <a:prstGeom prst="rect">
                  <a:avLst/>
                </a:prstGeom>
                <a:blipFill>
                  <a:blip r:embed="rId4"/>
                  <a:stretch>
                    <a:fillRect l="-1054" t="-3608" b="-9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4520371"/>
                <a:ext cx="8280966" cy="1800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#17: </a:t>
                </a:r>
                <a:r>
                  <a:rPr lang="en-US" altLang="en-US" sz="2400" dirty="0"/>
                  <a:t>Are the following true?</a:t>
                </a:r>
              </a:p>
              <a:p>
                <a:pPr>
                  <a:spcAft>
                    <a:spcPts val="600"/>
                  </a:spcAft>
                  <a:tabLst>
                    <a:tab pos="514350" algn="l"/>
                  </a:tabLst>
                </a:pPr>
                <a:r>
                  <a:rPr lang="en-US" altLang="en-US" sz="2400" dirty="0"/>
                  <a:t>(a)	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(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altLang="en-US" sz="2400" dirty="0"/>
              </a:p>
              <a:p>
                <a:pPr>
                  <a:spcAft>
                    <a:spcPts val="600"/>
                  </a:spcAft>
                  <a:tabLst>
                    <a:tab pos="514350" algn="l"/>
                  </a:tabLst>
                </a:pPr>
                <a:r>
                  <a:rPr lang="en-US" altLang="en-US" sz="2400" dirty="0"/>
                  <a:t>(b)	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 (</m:t>
                    </m:r>
                    <m:r>
                      <m:rPr>
                        <m:sty m:val="p"/>
                      </m:rPr>
                      <a:rPr lang="en-US" alt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5)</m:t>
                    </m:r>
                  </m:oMath>
                </a14:m>
                <a:endParaRPr lang="en-US" altLang="en-US" sz="2400" dirty="0"/>
              </a:p>
              <a:p>
                <a:pPr>
                  <a:spcAft>
                    <a:spcPts val="600"/>
                  </a:spcAft>
                  <a:tabLst>
                    <a:tab pos="514350" algn="l"/>
                  </a:tabLst>
                </a:pPr>
                <a:r>
                  <a:rPr lang="en-US" altLang="en-US" sz="2400" dirty="0"/>
                  <a:t>(c)	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≡5 (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7)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4520371"/>
                <a:ext cx="8280966" cy="1800493"/>
              </a:xfrm>
              <a:prstGeom prst="rect">
                <a:avLst/>
              </a:prstGeom>
              <a:blipFill>
                <a:blip r:embed="rId5"/>
                <a:stretch>
                  <a:fillRect l="-1178" t="-2712" b="-6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027347" y="4929848"/>
                <a:ext cx="4653614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Yes, because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7−1=6=2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347" y="4929848"/>
                <a:ext cx="4653614" cy="400110"/>
              </a:xfrm>
              <a:prstGeom prst="rect">
                <a:avLst/>
              </a:prstGeom>
              <a:blipFill>
                <a:blip r:embed="rId6"/>
                <a:stretch>
                  <a:fillRect l="-144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3266DAB-9412-461A-BA0D-8F5A2323C992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0C00919-6864-4791-AE81-8B86F5E09C08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219FE83-FDB6-4527-8CB5-BCEA141DE3CE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540E4B-1F6D-4F90-99A4-F98638D2EFB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54F3A5-5F1E-4B37-BE93-5C8ABA3FC949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F4728E3-E013-4841-AC76-5E9C36446150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15054BC-7C62-45CC-BC7F-397F409D1FE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7AA370D-0A7C-4625-8B90-FAB6E1B591C7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38128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Congruence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54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415123" y="867473"/>
            <a:ext cx="8008955" cy="995577"/>
            <a:chOff x="993227" y="4598517"/>
            <a:chExt cx="8008955" cy="99557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598517"/>
              <a:ext cx="8008954" cy="9955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598517"/>
              <a:ext cx="8008953" cy="48659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1A93AC-8BCF-4E03-AB29-2C1932CF3990}"/>
                </a:ext>
              </a:extLst>
            </p:cNvPr>
            <p:cNvSpPr txBox="1"/>
            <p:nvPr/>
          </p:nvSpPr>
          <p:spPr>
            <a:xfrm>
              <a:off x="1038611" y="4654229"/>
              <a:ext cx="70032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200" dirty="0">
                  <a:solidFill>
                    <a:schemeClr val="bg1"/>
                  </a:solidFill>
                </a:rPr>
                <a:t>Proposition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109374" y="5129755"/>
                  <a:ext cx="774371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000" dirty="0"/>
                    <a:t>Congruence-mod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SG" sz="2000" dirty="0"/>
                    <a:t> is an equivalence relation on </a:t>
                  </a:r>
                  <a14:m>
                    <m:oMath xmlns:m="http://schemas.openxmlformats.org/officeDocument/2006/math"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a14:m>
                  <a:r>
                    <a:rPr lang="en-SG" sz="2000" dirty="0"/>
                    <a:t> for every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SG" sz="2000" dirty="0"/>
                    <a:t>.</a:t>
                  </a: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4" y="5129755"/>
                  <a:ext cx="7743713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787" t="-7576" b="-2575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415123" y="1985881"/>
            <a:ext cx="93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1270" y="2322956"/>
                <a:ext cx="35606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1.	</a:t>
                </a:r>
                <a:r>
                  <a:rPr lang="en-US" sz="2000" dirty="0">
                    <a:solidFill>
                      <a:srgbClr val="C00000"/>
                    </a:solidFill>
                  </a:rPr>
                  <a:t>(Reflexivity) </a:t>
                </a:r>
                <a:r>
                  <a:rPr lang="en-US" sz="2000" dirty="0"/>
                  <a:t>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600" dirty="0"/>
                  <a:t>,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0" y="2322956"/>
                <a:ext cx="3560670" cy="400110"/>
              </a:xfrm>
              <a:prstGeom prst="rect">
                <a:avLst/>
              </a:prstGeom>
              <a:blipFill>
                <a:blip r:embed="rId4"/>
                <a:stretch>
                  <a:fillRect l="-1712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>
            <a:off x="537690" y="3260517"/>
            <a:ext cx="1931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/>
              <a:t>2.	</a:t>
            </a:r>
            <a:r>
              <a:rPr lang="en-US" sz="2000" dirty="0">
                <a:solidFill>
                  <a:srgbClr val="C00000"/>
                </a:solidFill>
              </a:rPr>
              <a:t>(Symmetry)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83074" y="4981154"/>
            <a:ext cx="202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/>
              <a:t>3.	</a:t>
            </a:r>
            <a:r>
              <a:rPr lang="en-US" sz="2000" dirty="0">
                <a:solidFill>
                  <a:srgbClr val="C00000"/>
                </a:solidFill>
              </a:rPr>
              <a:t>(Transitivity)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35376" y="2016659"/>
                <a:ext cx="27889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relation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on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reflexive: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376" y="2016659"/>
                <a:ext cx="2788920" cy="646331"/>
              </a:xfrm>
              <a:prstGeom prst="rect">
                <a:avLst/>
              </a:prstGeom>
              <a:blipFill>
                <a:blip r:embed="rId5"/>
                <a:stretch>
                  <a:fillRect l="-17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751" y="2622048"/>
                <a:ext cx="50882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dirty="0"/>
                  <a:t>1.1.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1.2.	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6600"/>
                    </a:solidFill>
                  </a:rPr>
                  <a:t>by the </a:t>
                </a:r>
                <a:r>
                  <a:rPr lang="en-US" dirty="0" err="1">
                    <a:solidFill>
                      <a:srgbClr val="006600"/>
                    </a:solidFill>
                  </a:rPr>
                  <a:t>defn</a:t>
                </a:r>
                <a:r>
                  <a:rPr lang="en-US" dirty="0">
                    <a:solidFill>
                      <a:srgbClr val="006600"/>
                    </a:solidFill>
                  </a:rPr>
                  <a:t> of congruence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51" y="2622048"/>
                <a:ext cx="5088284" cy="646331"/>
              </a:xfrm>
              <a:prstGeom prst="rect">
                <a:avLst/>
              </a:prstGeom>
              <a:blipFill>
                <a:blip r:embed="rId6"/>
                <a:stretch>
                  <a:fillRect l="-95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35376" y="2557663"/>
                <a:ext cx="3256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symmetric: </a:t>
                </a:r>
              </a:p>
              <a:p>
                <a:pPr>
                  <a:tabLst>
                    <a:tab pos="457200" algn="l"/>
                  </a:tabLst>
                </a:pP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376" y="2557663"/>
                <a:ext cx="3256828" cy="646331"/>
              </a:xfrm>
              <a:prstGeom prst="rect">
                <a:avLst/>
              </a:prstGeom>
              <a:blipFill>
                <a:blip r:embed="rId7"/>
                <a:stretch>
                  <a:fillRect l="-149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835376" y="3098667"/>
                <a:ext cx="3068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transitive: </a:t>
                </a:r>
              </a:p>
              <a:p>
                <a:pPr>
                  <a:tabLst>
                    <a:tab pos="457200" algn="l"/>
                  </a:tabLst>
                </a:pP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tabLst>
                    <a:tab pos="457200" algn="l"/>
                  </a:tabLst>
                </a:pPr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376" y="3098667"/>
                <a:ext cx="3068594" cy="923330"/>
              </a:xfrm>
              <a:prstGeom prst="rect">
                <a:avLst/>
              </a:prstGeom>
              <a:blipFill>
                <a:blip r:embed="rId8"/>
                <a:stretch>
                  <a:fillRect l="-1587" t="-3289" b="-1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08751" y="3567471"/>
                <a:ext cx="6171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dirty="0"/>
                  <a:t>2.1.	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.</a:t>
                </a:r>
              </a:p>
              <a:p>
                <a:pPr marL="457200" indent="-457200"/>
                <a:r>
                  <a:rPr lang="en-US" dirty="0"/>
                  <a:t>2.2.	Then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2.3.	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2.4.	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6600"/>
                    </a:solidFill>
                  </a:rPr>
                  <a:t>by closure of integers under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), </a:t>
                </a:r>
              </a:p>
              <a:p>
                <a:pPr marL="457200" indent="-457200"/>
                <a:r>
                  <a:rPr lang="en-US" dirty="0"/>
                  <a:t>	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6600"/>
                    </a:solidFill>
                  </a:rPr>
                  <a:t>by the definition of congruence.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51" y="3567471"/>
                <a:ext cx="6171734" cy="1477328"/>
              </a:xfrm>
              <a:prstGeom prst="rect">
                <a:avLst/>
              </a:prstGeom>
              <a:blipFill>
                <a:blip r:embed="rId9"/>
                <a:stretch>
                  <a:fillRect l="-790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708751" y="5242873"/>
                <a:ext cx="67550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dirty="0"/>
                  <a:t>3.1.	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.</a:t>
                </a:r>
              </a:p>
              <a:p>
                <a:pPr marL="457200" indent="-457200"/>
                <a:r>
                  <a:rPr lang="en-US" dirty="0"/>
                  <a:t>3.2.	Then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0" indent="-457200"/>
                <a:r>
                  <a:rPr lang="en-US" dirty="0"/>
                  <a:t>3.3.	Then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3.4.	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006600"/>
                    </a:solidFill>
                  </a:rPr>
                  <a:t>by closure of integers under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), </a:t>
                </a:r>
              </a:p>
              <a:p>
                <a:pPr marL="457200" indent="-457200"/>
                <a:r>
                  <a:rPr lang="en-US" dirty="0"/>
                  <a:t>	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6600"/>
                    </a:solidFill>
                  </a:rPr>
                  <a:t>by the definition of congruence.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51" y="5242873"/>
                <a:ext cx="6755039" cy="1477328"/>
              </a:xfrm>
              <a:prstGeom prst="rect">
                <a:avLst/>
              </a:prstGeom>
              <a:blipFill>
                <a:blip r:embed="rId10"/>
                <a:stretch>
                  <a:fillRect l="-722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8126E7-9878-447C-ADD8-B50C4F5CC5F1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1F74E6-4A19-4755-9545-037D475FF25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A2924B-0B60-4D41-8162-4AADEAF77F70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5F1EE7-7803-4F21-A8EF-A4717DC6EB9A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E718DAA-3A0B-4FD5-A42C-BF8A7B52B9B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D14A56A-4FE9-41BB-97CE-6919EE200AB4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EA65E98-542A-454E-9975-E7F2AD2A5D2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41422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 bldLvl="2"/>
      <p:bldP spid="62" grpId="0"/>
      <p:bldP spid="63" grpId="0"/>
      <p:bldP spid="64" grpId="0" uiExpand="1" build="p" bldLvl="2"/>
      <p:bldP spid="66" grpId="0" uiExpand="1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Congruence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55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369738" y="1995808"/>
            <a:ext cx="526567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Congruence: Equivalence classes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35E95C-3F36-42AF-93D1-6D9A535E8CB2}"/>
              </a:ext>
            </a:extLst>
          </p:cNvPr>
          <p:cNvGrpSpPr/>
          <p:nvPr/>
        </p:nvGrpSpPr>
        <p:grpSpPr>
          <a:xfrm>
            <a:off x="1993313" y="848897"/>
            <a:ext cx="5852781" cy="1042351"/>
            <a:chOff x="993228" y="4598517"/>
            <a:chExt cx="5852781" cy="10423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2B2AEB4-2E17-4A63-87CB-F05D4DCEAA1F}"/>
                </a:ext>
              </a:extLst>
            </p:cNvPr>
            <p:cNvSpPr/>
            <p:nvPr/>
          </p:nvSpPr>
          <p:spPr>
            <a:xfrm>
              <a:off x="993228" y="4598522"/>
              <a:ext cx="5567031" cy="10423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53FE1C6-D974-471D-BBBE-358EBFFBBB4B}"/>
                </a:ext>
              </a:extLst>
            </p:cNvPr>
            <p:cNvSpPr/>
            <p:nvPr/>
          </p:nvSpPr>
          <p:spPr>
            <a:xfrm>
              <a:off x="993228" y="4598517"/>
              <a:ext cx="5567031" cy="400110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063450-507E-4AE9-8ADC-2191DEDB7E81}"/>
                </a:ext>
              </a:extLst>
            </p:cNvPr>
            <p:cNvSpPr txBox="1"/>
            <p:nvPr/>
          </p:nvSpPr>
          <p:spPr>
            <a:xfrm>
              <a:off x="1109374" y="4598517"/>
              <a:ext cx="5576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</a:rPr>
                <a:t>Definition: Equivalence Class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/>
                <p:nvPr/>
              </p:nvSpPr>
              <p:spPr>
                <a:xfrm>
                  <a:off x="1109376" y="4994537"/>
                  <a:ext cx="573663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dirty="0"/>
                    <a:t>Suppose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dirty="0"/>
                    <a:t> is a set and</a:t>
                  </a:r>
                  <a:r>
                    <a:rPr lang="en-SG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dirty="0"/>
                    <a:t> is an equivalence relation on </a:t>
                  </a:r>
                  <a14:m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dirty="0"/>
                    <a:t>. The </a:t>
                  </a:r>
                  <a:r>
                    <a:rPr lang="en-SG" b="1" dirty="0"/>
                    <a:t>equivalence class</a:t>
                  </a:r>
                  <a:r>
                    <a:rPr lang="en-SG" dirty="0"/>
                    <a:t> of </a:t>
                  </a:r>
                  <a14:m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dirty="0"/>
                    <a:t>, </a:t>
                  </a:r>
                  <a:r>
                    <a:rPr lang="en-US" dirty="0"/>
                    <a:t>is</a:t>
                  </a:r>
                  <a:r>
                    <a:rPr lang="en-SG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a14:m>
                  <a:r>
                    <a:rPr lang="en-SG" dirty="0"/>
                    <a:t>.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6" y="4994537"/>
                  <a:ext cx="5736633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850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/>
          <p:cNvSpPr txBox="1"/>
          <p:nvPr/>
        </p:nvSpPr>
        <p:spPr>
          <a:xfrm>
            <a:off x="6541374" y="1995808"/>
            <a:ext cx="22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Congruence modulo 4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659270" y="2434854"/>
            <a:ext cx="2278990" cy="2161654"/>
            <a:chOff x="6457950" y="2641759"/>
            <a:chExt cx="2278990" cy="2161654"/>
          </a:xfrm>
        </p:grpSpPr>
        <p:sp>
          <p:nvSpPr>
            <p:cNvPr id="46" name="TextBox 45"/>
            <p:cNvSpPr txBox="1"/>
            <p:nvPr/>
          </p:nvSpPr>
          <p:spPr>
            <a:xfrm>
              <a:off x="6987845" y="290806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457950" y="2641759"/>
              <a:ext cx="1961390" cy="216165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96355" y="2641759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-8</a:t>
              </a:r>
            </a:p>
            <a:p>
              <a:pPr algn="ctr"/>
              <a:r>
                <a:rPr lang="en-US" dirty="0"/>
                <a:t>-4</a:t>
              </a:r>
            </a:p>
            <a:p>
              <a:pPr algn="ctr"/>
              <a:r>
                <a:rPr lang="en-US" dirty="0"/>
                <a:t>0</a:t>
              </a:r>
            </a:p>
            <a:p>
              <a:pPr algn="ctr"/>
              <a:r>
                <a:rPr lang="en-US" dirty="0"/>
                <a:t>4</a:t>
              </a:r>
            </a:p>
            <a:p>
              <a:pPr algn="ctr"/>
              <a:r>
                <a:rPr lang="en-US" dirty="0"/>
                <a:t>8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67309" y="2641759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-7</a:t>
              </a:r>
            </a:p>
            <a:p>
              <a:pPr algn="ctr"/>
              <a:r>
                <a:rPr lang="en-US" dirty="0"/>
                <a:t>-3</a:t>
              </a:r>
            </a:p>
            <a:p>
              <a:pPr algn="ctr"/>
              <a:r>
                <a:rPr lang="en-US" dirty="0"/>
                <a:t>1</a:t>
              </a:r>
            </a:p>
            <a:p>
              <a:pPr algn="ctr"/>
              <a:r>
                <a:rPr lang="en-US" dirty="0"/>
                <a:t>5</a:t>
              </a:r>
            </a:p>
            <a:p>
              <a:pPr algn="ctr"/>
              <a:r>
                <a:rPr lang="en-US" dirty="0"/>
                <a:t>9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6967309" y="2733981"/>
              <a:ext cx="0" cy="194993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364763" y="2641759"/>
                  <a:ext cx="3721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4763" y="2641759"/>
                  <a:ext cx="37217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/>
            <p:cNvSpPr txBox="1"/>
            <p:nvPr/>
          </p:nvSpPr>
          <p:spPr>
            <a:xfrm>
              <a:off x="7438264" y="2652587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-6</a:t>
              </a:r>
            </a:p>
            <a:p>
              <a:pPr algn="ctr"/>
              <a:r>
                <a:rPr lang="en-US" dirty="0"/>
                <a:t>-2</a:t>
              </a:r>
            </a:p>
            <a:p>
              <a:pPr algn="ctr"/>
              <a:r>
                <a:rPr lang="en-US" dirty="0"/>
                <a:t>2</a:t>
              </a:r>
            </a:p>
            <a:p>
              <a:pPr algn="ctr"/>
              <a:r>
                <a:rPr lang="en-US" dirty="0"/>
                <a:t>6</a:t>
              </a:r>
            </a:p>
            <a:p>
              <a:pPr algn="ctr"/>
              <a:r>
                <a:rPr lang="en-US" dirty="0"/>
                <a:t>10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442073" y="2733981"/>
              <a:ext cx="0" cy="194993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927849" y="2663415"/>
              <a:ext cx="491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</a:t>
              </a:r>
            </a:p>
            <a:p>
              <a:pPr algn="ctr"/>
              <a:r>
                <a:rPr lang="en-US" dirty="0"/>
                <a:t>-5</a:t>
              </a:r>
            </a:p>
            <a:p>
              <a:pPr algn="ctr"/>
              <a:r>
                <a:rPr lang="en-US" dirty="0"/>
                <a:t>-1</a:t>
              </a:r>
            </a:p>
            <a:p>
              <a:pPr algn="ctr"/>
              <a:r>
                <a:rPr lang="en-US" dirty="0"/>
                <a:t>3</a:t>
              </a:r>
            </a:p>
            <a:p>
              <a:pPr algn="ctr"/>
              <a:r>
                <a:rPr lang="en-US" dirty="0"/>
                <a:t>7</a:t>
              </a:r>
            </a:p>
            <a:p>
              <a:pPr algn="ctr"/>
              <a:r>
                <a:rPr lang="en-US" dirty="0"/>
                <a:t>11</a:t>
              </a:r>
            </a:p>
            <a:p>
              <a:pPr algn="ctr"/>
              <a:r>
                <a:rPr lang="en-US" dirty="0"/>
                <a:t>: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7934707" y="2733981"/>
              <a:ext cx="0" cy="194993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801" y="2638049"/>
                <a:ext cx="60011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200" dirty="0"/>
                  <a:t>. The equivalence classes </a:t>
                </a:r>
                <a:r>
                  <a:rPr lang="en-US" sz="2200" dirty="0" err="1"/>
                  <a:t>w.r.t</a:t>
                </a:r>
                <a:r>
                  <a:rPr lang="en-US" sz="2200" dirty="0"/>
                  <a:t>. the congruence-mod-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relation on are of the form: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01" y="2638049"/>
                <a:ext cx="6001120" cy="769441"/>
              </a:xfrm>
              <a:prstGeom prst="rect">
                <a:avLst/>
              </a:prstGeom>
              <a:blipFill>
                <a:blip r:embed="rId5"/>
                <a:stretch>
                  <a:fillRect l="-1320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4439" y="3452351"/>
                <a:ext cx="6527206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40005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𝑛𝑘</m:t>
                    </m:r>
                  </m:oMath>
                </a14:m>
                <a:r>
                  <a:rPr lang="en-US" sz="2000" dirty="0"/>
                  <a:t> for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  <a:tabLst>
                    <a:tab pos="40005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40005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9" y="3452351"/>
                <a:ext cx="6527206" cy="1554272"/>
              </a:xfrm>
              <a:prstGeom prst="rect">
                <a:avLst/>
              </a:prstGeom>
              <a:blipFill>
                <a:blip r:embed="rId6"/>
                <a:stretch>
                  <a:fillRect b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15123" y="5007941"/>
                <a:ext cx="85155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Note that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3" y="5007941"/>
                <a:ext cx="8515516" cy="400110"/>
              </a:xfrm>
              <a:prstGeom prst="rect">
                <a:avLst/>
              </a:prstGeom>
              <a:blipFill>
                <a:blip r:embed="rId7"/>
                <a:stretch>
                  <a:fillRect l="-716" t="-9231" b="-2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69054" y="5477740"/>
                <a:ext cx="8461585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For example,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000" dirty="0"/>
                  <a:t>, then </a:t>
                </a:r>
              </a:p>
              <a:p>
                <a:pPr>
                  <a:spcAft>
                    <a:spcPts val="600"/>
                  </a:spcAft>
                  <a:tabLst>
                    <a:tab pos="225425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=…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  <a:tabLst>
                    <a:tab pos="225425" algn="l"/>
                  </a:tabLst>
                </a:pPr>
                <a:r>
                  <a:rPr lang="en-US" sz="2000" dirty="0"/>
                  <a:t>	and so on. 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4" y="5477740"/>
                <a:ext cx="8461585" cy="1169551"/>
              </a:xfrm>
              <a:prstGeom prst="rect">
                <a:avLst/>
              </a:prstGeom>
              <a:blipFill>
                <a:blip r:embed="rId8"/>
                <a:stretch>
                  <a:fillRect l="-793" t="-3141" b="-8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2E44C13-B6DA-417E-B2F1-B682AB8393AF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E6413F9-3BBE-472D-B7C2-2DB34B9FA58C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2D155EB-31B7-4FC3-A627-A7DCEEEA6E3F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0DF9CC-4A88-4A4D-9F44-C818EB8B4AFA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CC18B33-D559-48D1-A9D9-A476DB2452C6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EF62C2B-2B6D-464F-8E6A-AA48D8973548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F160C4-8DD5-45DB-8F25-FA86FA07CF92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5208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7" grpId="0"/>
      <p:bldP spid="6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Dividing a Set by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56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6.3.5 Dividing a Set by an Equivalence Relation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35E95C-3F36-42AF-93D1-6D9A535E8CB2}"/>
              </a:ext>
            </a:extLst>
          </p:cNvPr>
          <p:cNvGrpSpPr/>
          <p:nvPr/>
        </p:nvGrpSpPr>
        <p:grpSpPr>
          <a:xfrm>
            <a:off x="492307" y="1477752"/>
            <a:ext cx="7932276" cy="2154210"/>
            <a:chOff x="993228" y="4598517"/>
            <a:chExt cx="7932276" cy="21542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B2AEB4-2E17-4A63-87CB-F05D4DCEAA1F}"/>
                </a:ext>
              </a:extLst>
            </p:cNvPr>
            <p:cNvSpPr/>
            <p:nvPr/>
          </p:nvSpPr>
          <p:spPr>
            <a:xfrm>
              <a:off x="993228" y="4598521"/>
              <a:ext cx="7932276" cy="21542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3FE1C6-D974-471D-BBBE-358EBFFBBB4B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063450-507E-4AE9-8ADC-2191DEDB7E81}"/>
                </a:ext>
              </a:extLst>
            </p:cNvPr>
            <p:cNvSpPr txBox="1"/>
            <p:nvPr/>
          </p:nvSpPr>
          <p:spPr>
            <a:xfrm>
              <a:off x="1109374" y="4598517"/>
              <a:ext cx="5576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Set of equivalence classes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/>
                <p:nvPr/>
              </p:nvSpPr>
              <p:spPr>
                <a:xfrm>
                  <a:off x="1109376" y="5121236"/>
                  <a:ext cx="7519746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 be a set and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/>
                    <a:t> be an equivalence relation on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Denote by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200" dirty="0"/>
                    <a:t>the set of all equivalence classes with respect to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US" sz="2200" dirty="0"/>
                    <a:t>, i.e.,</a:t>
                  </a:r>
                </a:p>
                <a:p>
                  <a:pPr>
                    <a:spcAft>
                      <a:spcPts val="600"/>
                    </a:spcAft>
                    <a:tabLst>
                      <a:tab pos="2286000" algn="l"/>
                    </a:tabLst>
                  </a:pPr>
                  <a:r>
                    <a:rPr lang="en-SG" sz="2200" dirty="0"/>
                    <a:t>	</a:t>
                  </a:r>
                  <a:r>
                    <a:rPr lang="en-US" sz="22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/~</m:t>
                      </m:r>
                    </m:oMath>
                  </a14:m>
                  <a:r>
                    <a:rPr lang="en-SG" sz="22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</m:sub>
                          </m:sSub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SG" sz="2200" dirty="0"/>
                </a:p>
                <a:p>
                  <a:pPr>
                    <a:spcAft>
                      <a:spcPts val="600"/>
                    </a:spcAft>
                    <a:tabLst>
                      <a:tab pos="2286000" algn="l"/>
                    </a:tabLst>
                  </a:pPr>
                  <a:r>
                    <a:rPr lang="en-SG" sz="2000" dirty="0"/>
                    <a:t>We may read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/~</m:t>
                      </m:r>
                    </m:oMath>
                  </a14:m>
                  <a:r>
                    <a:rPr lang="en-SG" sz="2000" dirty="0">
                      <a:solidFill>
                        <a:schemeClr val="tx1"/>
                      </a:solidFill>
                    </a:rPr>
                    <a:t> as “the quotient of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000" dirty="0">
                      <a:solidFill>
                        <a:schemeClr val="tx1"/>
                      </a:solidFill>
                    </a:rPr>
                    <a:t> by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000" dirty="0">
                      <a:solidFill>
                        <a:schemeClr val="tx1"/>
                      </a:solidFill>
                    </a:rPr>
                    <a:t>”.</a:t>
                  </a: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1EB362C-3FB8-4974-A5F9-428EC5461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6" y="5121236"/>
                  <a:ext cx="7519746" cy="1600438"/>
                </a:xfrm>
                <a:prstGeom prst="rect">
                  <a:avLst/>
                </a:prstGeom>
                <a:blipFill>
                  <a:blip r:embed="rId3"/>
                  <a:stretch>
                    <a:fillRect l="-1054" t="-2662" r="-811" b="-38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415123" y="4031518"/>
                <a:ext cx="8280966" cy="16385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#18: </a:t>
                </a: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sz="2400" dirty="0"/>
                  <a:t> denotes the congruence-mod-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/>
                  <a:t> relation on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en-US" sz="2400" dirty="0"/>
                  <a:t>, then</a:t>
                </a:r>
              </a:p>
              <a:p>
                <a:pPr>
                  <a:spcAft>
                    <a:spcPts val="600"/>
                  </a:spcAft>
                  <a:tabLst>
                    <a:tab pos="457200" algn="l"/>
                  </a:tabLst>
                </a:pPr>
                <a:r>
                  <a:rPr lang="en-US" alt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sz="2000" dirty="0"/>
              </a:p>
              <a:p>
                <a:pPr>
                  <a:spcAft>
                    <a:spcPts val="600"/>
                  </a:spcAft>
                  <a:tabLst>
                    <a:tab pos="457200" algn="l"/>
                    <a:tab pos="1085850" algn="l"/>
                  </a:tabLst>
                </a:pPr>
                <a:r>
                  <a:rPr lang="en-US" altLang="en-US" sz="2000" dirty="0"/>
                  <a:t>		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𝑛𝑘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</m:d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𝑛𝑘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+1 :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</m:d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𝑛𝑘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</m:d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3" y="4031518"/>
                <a:ext cx="8280966" cy="1638590"/>
              </a:xfrm>
              <a:prstGeom prst="rect">
                <a:avLst/>
              </a:prstGeom>
              <a:blipFill>
                <a:blip r:embed="rId4"/>
                <a:stretch>
                  <a:fillRect l="-1104" t="-2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48B07B-BC6D-40C7-B4F4-94343C0091E2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529BA1-BCB4-42CC-A5CB-6850D476FC19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D0E01A-76DE-4C50-9849-210411A4C0AF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4BD11D8-AA6B-4237-BB08-7914EA9DF2F2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53B894-B9B5-4F2A-9F73-AD0DC1AA7E44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E2610C-D794-497C-8040-937910D5D2B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9DCB6F-1982-419A-819E-5F420EED97F2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1281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Dividing a Set by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57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171878" y="859433"/>
            <a:ext cx="5470655" cy="1426465"/>
            <a:chOff x="993227" y="4598517"/>
            <a:chExt cx="5470655" cy="14264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598518"/>
              <a:ext cx="5470654" cy="142646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598517"/>
              <a:ext cx="5470655" cy="573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109375" y="5193984"/>
                  <a:ext cx="522123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200" dirty="0"/>
                    <a:t>Let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/>
                    <a:t> be an equivalence relation on a set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Then </a:t>
                  </a:r>
                  <a14:m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/~</m:t>
                      </m:r>
                    </m:oMath>
                  </a14:m>
                  <a:r>
                    <a:rPr lang="en-SG" sz="2200" dirty="0"/>
                    <a:t> is a partition of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93984"/>
                  <a:ext cx="5221234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1517" t="-5556" r="-700" b="-150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/>
              <p:nvPr/>
            </p:nvSpPr>
            <p:spPr>
              <a:xfrm>
                <a:off x="5929739" y="914678"/>
                <a:ext cx="3113821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39" y="914678"/>
                <a:ext cx="311382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/>
              <p:nvPr/>
            </p:nvSpPr>
            <p:spPr>
              <a:xfrm>
                <a:off x="5929738" y="1361203"/>
                <a:ext cx="3113821" cy="1754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 is a </a:t>
                </a:r>
                <a:r>
                  <a:rPr lang="en-US" b="1" dirty="0"/>
                  <a:t>partition</a:t>
                </a:r>
                <a:r>
                  <a:rPr lang="en-US" dirty="0"/>
                  <a:t> of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if:</a:t>
                </a:r>
              </a:p>
              <a:p>
                <a:pPr marL="446088" indent="-446088">
                  <a:tabLst>
                    <a:tab pos="446088" algn="l"/>
                  </a:tabLst>
                </a:pPr>
                <a:r>
                  <a:rPr lang="en-US" dirty="0"/>
                  <a:t>(1)	</a:t>
                </a:r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 is a set of which all elements are nonempty subsets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46088" indent="-446088">
                  <a:tabLst>
                    <a:tab pos="446088" algn="l"/>
                  </a:tabLst>
                </a:pPr>
                <a:r>
                  <a:rPr lang="en-US" dirty="0"/>
                  <a:t>(2)	Every element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in exactly one element of </a:t>
                </a:r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38" y="1361203"/>
                <a:ext cx="3113821" cy="1754326"/>
              </a:xfrm>
              <a:prstGeom prst="rect">
                <a:avLst/>
              </a:prstGeom>
              <a:blipFill>
                <a:blip r:embed="rId5"/>
                <a:stretch>
                  <a:fillRect l="-1761" t="-2431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241942" y="2341609"/>
            <a:ext cx="93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41942" y="2715419"/>
                <a:ext cx="4699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1.	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 is by definition a set.</a:t>
                </a:r>
                <a:endParaRPr lang="en-US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2715419"/>
                <a:ext cx="4699254" cy="400110"/>
              </a:xfrm>
              <a:prstGeom prst="rect">
                <a:avLst/>
              </a:prstGeom>
              <a:blipFill>
                <a:blip r:embed="rId6"/>
                <a:stretch>
                  <a:fillRect l="-142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41942" y="3089229"/>
                <a:ext cx="7530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2.	 We show that every element of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 is a nonempty subset of </a:t>
                </a:r>
                <a14:m>
                  <m:oMath xmlns:m="http://schemas.openxmlformats.org/officeDocument/2006/math">
                    <m:r>
                      <a:rPr lang="en-SG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3089229"/>
                <a:ext cx="7530458" cy="400110"/>
              </a:xfrm>
              <a:prstGeom prst="rect">
                <a:avLst/>
              </a:prstGeom>
              <a:blipFill>
                <a:blip r:embed="rId7"/>
                <a:stretch>
                  <a:fillRect l="-89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41942" y="5232536"/>
                <a:ext cx="82273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3.	 We show that every element of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 is in at least one element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5232536"/>
                <a:ext cx="8227324" cy="400110"/>
              </a:xfrm>
              <a:prstGeom prst="rect">
                <a:avLst/>
              </a:prstGeom>
              <a:blipFill>
                <a:blip r:embed="rId8"/>
                <a:stretch>
                  <a:fillRect l="-81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1942" y="5632646"/>
                <a:ext cx="82273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4.	 We show that every element of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 is in at most one element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5632646"/>
                <a:ext cx="8227324" cy="400110"/>
              </a:xfrm>
              <a:prstGeom prst="rect">
                <a:avLst/>
              </a:prstGeom>
              <a:blipFill>
                <a:blip r:embed="rId9"/>
                <a:stretch>
                  <a:fillRect l="-815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3368" y="3427784"/>
                <a:ext cx="714399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dirty="0"/>
                  <a:t>2.1.	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2.2.	</a:t>
                </a:r>
                <a:r>
                  <a:rPr lang="en-US" dirty="0">
                    <a:solidFill>
                      <a:srgbClr val="006600"/>
                    </a:solidFill>
                  </a:rPr>
                  <a:t>Use the definition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dirty="0">
                    <a:solidFill>
                      <a:srgbClr val="006600"/>
                    </a:solidFill>
                  </a:rPr>
                  <a:t> </a:t>
                </a:r>
                <a:r>
                  <a:rPr lang="en-SG" dirty="0"/>
                  <a:t>to find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].</m:t>
                    </m:r>
                  </m:oMath>
                </a14:m>
                <a:endParaRPr lang="en-US" dirty="0"/>
              </a:p>
              <a:p>
                <a:pPr marL="457200" indent="-457200"/>
                <a:r>
                  <a:rPr lang="en-US" dirty="0"/>
                  <a:t>2.3.	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 view of the </a:t>
                </a:r>
                <a:r>
                  <a:rPr lang="en-US" dirty="0">
                    <a:solidFill>
                      <a:srgbClr val="006600"/>
                    </a:solidFill>
                  </a:rPr>
                  <a:t>definition of equivalence classes</a:t>
                </a:r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2.4.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6600"/>
                    </a:solidFill>
                  </a:rPr>
                  <a:t>by the reflexivity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2.5.	Hence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>
                    <a:solidFill>
                      <a:srgbClr val="006600"/>
                    </a:solidFill>
                  </a:rPr>
                  <a:t>the definition of [x]. </a:t>
                </a:r>
              </a:p>
              <a:p>
                <a:pPr marL="457200" indent="-457200"/>
                <a:r>
                  <a:rPr lang="en-US" dirty="0"/>
                  <a:t>2.6.	In particular, we know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nonempty.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68" y="3427784"/>
                <a:ext cx="7143995" cy="1754326"/>
              </a:xfrm>
              <a:prstGeom prst="rect">
                <a:avLst/>
              </a:prstGeom>
              <a:blipFill>
                <a:blip r:embed="rId10"/>
                <a:stretch>
                  <a:fillRect l="-768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1A93AC-8BCF-4E03-AB29-2C1932CF3990}"/>
              </a:ext>
            </a:extLst>
          </p:cNvPr>
          <p:cNvSpPr txBox="1"/>
          <p:nvPr/>
        </p:nvSpPr>
        <p:spPr>
          <a:xfrm>
            <a:off x="171877" y="925866"/>
            <a:ext cx="553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Theorem </a:t>
            </a:r>
            <a:r>
              <a:rPr lang="en-SG" sz="2000" dirty="0" err="1">
                <a:solidFill>
                  <a:schemeClr val="bg1"/>
                </a:solidFill>
              </a:rPr>
              <a:t>Rel.2</a:t>
            </a:r>
            <a:r>
              <a:rPr lang="en-SG" sz="2000" dirty="0">
                <a:solidFill>
                  <a:schemeClr val="bg1"/>
                </a:solidFill>
              </a:rPr>
              <a:t> Equivalence classes form a partition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3F38CE-C591-4175-A134-EEF03819BCB8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C962D6-4CF4-4893-A085-6F0FCF3C87DB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A9DAF2-DD20-4EA3-9C25-2A7366638B3B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2428098-465F-4D7D-B347-FC21C6C35DBC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3E2F275-8AAE-4758-B77D-75B444FA2B60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292E7E-FB26-477B-9A11-7ED243E4DE4A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616F7DF-B825-40D5-BE51-39EA43ED9DD0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7050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5" grpId="0"/>
      <p:bldP spid="46" grpId="0"/>
      <p:bldP spid="47" grpId="0"/>
      <p:bldP spid="48" grpId="0"/>
      <p:bldP spid="50" grpId="0"/>
      <p:bldP spid="2" grpId="0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Dividing a Set by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58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171877" y="859433"/>
            <a:ext cx="5532027" cy="1426465"/>
            <a:chOff x="993226" y="4598517"/>
            <a:chExt cx="5532027" cy="14264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598518"/>
              <a:ext cx="5470654" cy="142646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598517"/>
              <a:ext cx="5470655" cy="573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1A93AC-8BCF-4E03-AB29-2C1932CF3990}"/>
                </a:ext>
              </a:extLst>
            </p:cNvPr>
            <p:cNvSpPr txBox="1"/>
            <p:nvPr/>
          </p:nvSpPr>
          <p:spPr>
            <a:xfrm>
              <a:off x="993226" y="4664950"/>
              <a:ext cx="5532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>
                  <a:solidFill>
                    <a:schemeClr val="bg1"/>
                  </a:solidFill>
                </a:rPr>
                <a:t>Theorem </a:t>
              </a:r>
              <a:r>
                <a:rPr lang="en-SG" sz="2000" dirty="0" err="1">
                  <a:solidFill>
                    <a:schemeClr val="bg1"/>
                  </a:solidFill>
                </a:rPr>
                <a:t>Rel.2</a:t>
              </a:r>
              <a:r>
                <a:rPr lang="en-SG" sz="2000" dirty="0">
                  <a:solidFill>
                    <a:schemeClr val="bg1"/>
                  </a:solidFill>
                </a:rPr>
                <a:t> Equivalence classes form a partition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109375" y="5193984"/>
                  <a:ext cx="522123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200" dirty="0"/>
                    <a:t>Let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/>
                    <a:t> be an equivalence relation on a set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Then </a:t>
                  </a:r>
                  <a14:m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/~</m:t>
                      </m:r>
                    </m:oMath>
                  </a14:m>
                  <a:r>
                    <a:rPr lang="en-SG" sz="2200" dirty="0"/>
                    <a:t> is a partition of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93984"/>
                  <a:ext cx="5221234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1517" t="-5556" r="-700" b="-150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/>
              <p:nvPr/>
            </p:nvSpPr>
            <p:spPr>
              <a:xfrm>
                <a:off x="5929739" y="914678"/>
                <a:ext cx="3113821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39" y="914678"/>
                <a:ext cx="311382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/>
              <p:nvPr/>
            </p:nvSpPr>
            <p:spPr>
              <a:xfrm>
                <a:off x="5929738" y="1361203"/>
                <a:ext cx="3113821" cy="1754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 is a </a:t>
                </a:r>
                <a:r>
                  <a:rPr lang="en-US" b="1" dirty="0"/>
                  <a:t>partition</a:t>
                </a:r>
                <a:r>
                  <a:rPr lang="en-US" dirty="0"/>
                  <a:t> of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if:</a:t>
                </a:r>
              </a:p>
              <a:p>
                <a:pPr marL="446088" indent="-446088">
                  <a:tabLst>
                    <a:tab pos="446088" algn="l"/>
                  </a:tabLst>
                </a:pPr>
                <a:r>
                  <a:rPr lang="en-US" dirty="0"/>
                  <a:t>(1)	</a:t>
                </a:r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 is a set of which all elements are nonempty subsets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46088" indent="-446088">
                  <a:tabLst>
                    <a:tab pos="446088" algn="l"/>
                  </a:tabLst>
                </a:pPr>
                <a:r>
                  <a:rPr lang="en-US" dirty="0"/>
                  <a:t>(2)	Every element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in exactly one element of </a:t>
                </a:r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38" y="1361203"/>
                <a:ext cx="3113821" cy="1754326"/>
              </a:xfrm>
              <a:prstGeom prst="rect">
                <a:avLst/>
              </a:prstGeom>
              <a:blipFill>
                <a:blip r:embed="rId5"/>
                <a:stretch>
                  <a:fillRect l="-1761" t="-2431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241942" y="2341609"/>
            <a:ext cx="93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41942" y="2715419"/>
                <a:ext cx="4699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1.	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 is by definition a set.</a:t>
                </a:r>
                <a:endParaRPr lang="en-US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2715419"/>
                <a:ext cx="4699254" cy="400110"/>
              </a:xfrm>
              <a:prstGeom prst="rect">
                <a:avLst/>
              </a:prstGeom>
              <a:blipFill>
                <a:blip r:embed="rId6"/>
                <a:stretch>
                  <a:fillRect l="-142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41942" y="3089229"/>
                <a:ext cx="7530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2.	 We show that every element of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 is a nonempty subset of </a:t>
                </a:r>
                <a14:m>
                  <m:oMath xmlns:m="http://schemas.openxmlformats.org/officeDocument/2006/math">
                    <m:r>
                      <a:rPr lang="en-SG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3089229"/>
                <a:ext cx="7530458" cy="400110"/>
              </a:xfrm>
              <a:prstGeom prst="rect">
                <a:avLst/>
              </a:prstGeom>
              <a:blipFill>
                <a:blip r:embed="rId7"/>
                <a:stretch>
                  <a:fillRect l="-89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41942" y="3448738"/>
                <a:ext cx="82273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3.	 We show that every element of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 is in at least one element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3448738"/>
                <a:ext cx="8227324" cy="400110"/>
              </a:xfrm>
              <a:prstGeom prst="rect">
                <a:avLst/>
              </a:prstGeom>
              <a:blipFill>
                <a:blip r:embed="rId8"/>
                <a:stretch>
                  <a:fillRect l="-815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1942" y="5632646"/>
                <a:ext cx="82273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4.	 We show that every element of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 is in at most one element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5632646"/>
                <a:ext cx="8227324" cy="400110"/>
              </a:xfrm>
              <a:prstGeom prst="rect">
                <a:avLst/>
              </a:prstGeom>
              <a:blipFill>
                <a:blip r:embed="rId9"/>
                <a:stretch>
                  <a:fillRect l="-815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1841" y="3791513"/>
                <a:ext cx="71439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dirty="0"/>
                  <a:t>3.1.	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3.2.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6600"/>
                    </a:solidFill>
                  </a:rPr>
                  <a:t>by the reflexivity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3.3.	So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SG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1" y="3791513"/>
                <a:ext cx="7143995" cy="923330"/>
              </a:xfrm>
              <a:prstGeom prst="rect">
                <a:avLst/>
              </a:prstGeom>
              <a:blipFill>
                <a:blip r:embed="rId10"/>
                <a:stretch>
                  <a:fillRect l="-76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6FB574-B367-488D-83C4-9271D01B28F3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9A3381-40F9-4652-A58B-DF528E31AC0B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6D3B22-9B6E-449C-9A5C-6C42F93ACB0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E6D85D-9052-463B-9007-306AE2A80F24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C497809-02AC-40A5-9B02-D96C55FBB3ED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611746-47ED-4D32-B4FF-32425A34CE6F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61EF97-6DB2-4BC2-B6AA-F71FBA56E892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34069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Dividing a Set by an Equivalence Relation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59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171878" y="859433"/>
            <a:ext cx="5470655" cy="1426465"/>
            <a:chOff x="993227" y="4598517"/>
            <a:chExt cx="5470655" cy="14264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598518"/>
              <a:ext cx="5470654" cy="142646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598517"/>
              <a:ext cx="5470655" cy="573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109375" y="5193984"/>
                  <a:ext cx="522123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200" dirty="0"/>
                    <a:t>Let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sz="2200" dirty="0"/>
                    <a:t> be an equivalence relation on a set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 Then </a:t>
                  </a:r>
                  <a14:m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/~</m:t>
                      </m:r>
                    </m:oMath>
                  </a14:m>
                  <a:r>
                    <a:rPr lang="en-SG" sz="2200" dirty="0"/>
                    <a:t> is a partition of </a:t>
                  </a:r>
                  <a14:m>
                    <m:oMath xmlns:m="http://schemas.openxmlformats.org/officeDocument/2006/math">
                      <m:r>
                        <a:rPr lang="en-SG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93984"/>
                  <a:ext cx="5221234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1517" t="-5556" r="-700" b="-150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/>
              <p:nvPr/>
            </p:nvSpPr>
            <p:spPr>
              <a:xfrm>
                <a:off x="5929739" y="914678"/>
                <a:ext cx="3113821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39" y="914678"/>
                <a:ext cx="311382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/>
              <p:nvPr/>
            </p:nvSpPr>
            <p:spPr>
              <a:xfrm>
                <a:off x="5929738" y="1361203"/>
                <a:ext cx="3113821" cy="1754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 is a </a:t>
                </a:r>
                <a:r>
                  <a:rPr lang="en-US" b="1" dirty="0"/>
                  <a:t>partition</a:t>
                </a:r>
                <a:r>
                  <a:rPr lang="en-US" dirty="0"/>
                  <a:t> of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if:</a:t>
                </a:r>
              </a:p>
              <a:p>
                <a:pPr marL="446088" indent="-446088">
                  <a:tabLst>
                    <a:tab pos="446088" algn="l"/>
                  </a:tabLst>
                </a:pPr>
                <a:r>
                  <a:rPr lang="en-US" dirty="0"/>
                  <a:t>(1)	</a:t>
                </a:r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 is a set of which all elements are nonempty subsets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46088" indent="-446088">
                  <a:tabLst>
                    <a:tab pos="446088" algn="l"/>
                  </a:tabLst>
                </a:pPr>
                <a:r>
                  <a:rPr lang="en-US" dirty="0"/>
                  <a:t>(2)	Every element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in exactly one element of </a:t>
                </a:r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EB362C-3FB8-4974-A5F9-428EC54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38" y="1361203"/>
                <a:ext cx="3113821" cy="1754326"/>
              </a:xfrm>
              <a:prstGeom prst="rect">
                <a:avLst/>
              </a:prstGeom>
              <a:blipFill>
                <a:blip r:embed="rId5"/>
                <a:stretch>
                  <a:fillRect l="-1761" t="-2431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241942" y="2341609"/>
            <a:ext cx="93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41942" y="2715419"/>
                <a:ext cx="4699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1.	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 is by definition a set.</a:t>
                </a:r>
                <a:endParaRPr lang="en-US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2715419"/>
                <a:ext cx="4699254" cy="400110"/>
              </a:xfrm>
              <a:prstGeom prst="rect">
                <a:avLst/>
              </a:prstGeom>
              <a:blipFill>
                <a:blip r:embed="rId6"/>
                <a:stretch>
                  <a:fillRect l="-142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41942" y="3089229"/>
                <a:ext cx="7530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2.	 We show that every element of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 is a nonempty subset of </a:t>
                </a:r>
                <a14:m>
                  <m:oMath xmlns:m="http://schemas.openxmlformats.org/officeDocument/2006/math">
                    <m:r>
                      <a:rPr lang="en-SG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3089229"/>
                <a:ext cx="7530458" cy="400110"/>
              </a:xfrm>
              <a:prstGeom prst="rect">
                <a:avLst/>
              </a:prstGeom>
              <a:blipFill>
                <a:blip r:embed="rId7"/>
                <a:stretch>
                  <a:fillRect l="-89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41942" y="3448738"/>
                <a:ext cx="82273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3.	 We show that every element of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 is in at least one element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3448738"/>
                <a:ext cx="8227324" cy="400110"/>
              </a:xfrm>
              <a:prstGeom prst="rect">
                <a:avLst/>
              </a:prstGeom>
              <a:blipFill>
                <a:blip r:embed="rId8"/>
                <a:stretch>
                  <a:fillRect l="-815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1942" y="3832114"/>
                <a:ext cx="82273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sz="2000" dirty="0"/>
                  <a:t>4.	 We show that every element of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000" dirty="0"/>
                  <a:t> is in at most one element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sz="2000" dirty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2" y="3832114"/>
                <a:ext cx="8227324" cy="400110"/>
              </a:xfrm>
              <a:prstGeom prst="rect">
                <a:avLst/>
              </a:prstGeom>
              <a:blipFill>
                <a:blip r:embed="rId9"/>
                <a:stretch>
                  <a:fillRect l="-815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1841" y="4179270"/>
                <a:ext cx="81121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dirty="0"/>
                  <a:t>4.1.	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is in two elements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dirty="0"/>
                  <a:t>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SG" dirty="0"/>
                  <a:t>. </a:t>
                </a:r>
                <a:endParaRPr lang="en-US" dirty="0"/>
              </a:p>
              <a:p>
                <a:pPr marL="457200" indent="-457200"/>
                <a:r>
                  <a:rPr lang="en-US" dirty="0"/>
                  <a:t>4.2.	Use the definition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US" dirty="0"/>
                  <a:t>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457200" indent="-457200"/>
                <a:r>
                  <a:rPr lang="en-US" dirty="0"/>
                  <a:t>4.3.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6600"/>
                    </a:solidFill>
                  </a:rPr>
                  <a:t>by lines 4.1 and 4.2</a:t>
                </a:r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4.4.	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/>
                <a:r>
                  <a:rPr lang="en-US" dirty="0"/>
                  <a:t>4.5.	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rgbClr val="006600"/>
                    </a:solidFill>
                  </a:rPr>
                  <a:t>by lemma: equivalence classes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1" y="4179270"/>
                <a:ext cx="8112109" cy="1477328"/>
              </a:xfrm>
              <a:prstGeom prst="rect">
                <a:avLst/>
              </a:prstGeom>
              <a:blipFill>
                <a:blip r:embed="rId10"/>
                <a:stretch>
                  <a:fillRect l="-677" t="-2479" b="-578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9A10E40-4868-40C0-841D-ACDA570F034F}"/>
              </a:ext>
            </a:extLst>
          </p:cNvPr>
          <p:cNvGrpSpPr/>
          <p:nvPr/>
        </p:nvGrpSpPr>
        <p:grpSpPr>
          <a:xfrm>
            <a:off x="1516526" y="5754671"/>
            <a:ext cx="6708981" cy="957569"/>
            <a:chOff x="993227" y="4700005"/>
            <a:chExt cx="6708981" cy="95756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51E13F-AE1E-46AF-AD8F-78FF4D89D73F}"/>
                </a:ext>
              </a:extLst>
            </p:cNvPr>
            <p:cNvSpPr/>
            <p:nvPr/>
          </p:nvSpPr>
          <p:spPr>
            <a:xfrm>
              <a:off x="993228" y="4700005"/>
              <a:ext cx="6628972" cy="95756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9E0AEE-D3FA-4C0A-AD2B-A16490A5F629}"/>
                </a:ext>
              </a:extLst>
            </p:cNvPr>
            <p:cNvSpPr/>
            <p:nvPr/>
          </p:nvSpPr>
          <p:spPr>
            <a:xfrm>
              <a:off x="993227" y="4700005"/>
              <a:ext cx="6628972" cy="34271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11A93AC-8BCF-4E03-AB29-2C1932CF3990}"/>
                </a:ext>
              </a:extLst>
            </p:cNvPr>
            <p:cNvSpPr txBox="1"/>
            <p:nvPr/>
          </p:nvSpPr>
          <p:spPr>
            <a:xfrm>
              <a:off x="1093169" y="4701143"/>
              <a:ext cx="4124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</a:rPr>
                <a:t>Lemma </a:t>
              </a:r>
              <a:r>
                <a:rPr lang="en-SG" dirty="0" err="1">
                  <a:solidFill>
                    <a:schemeClr val="bg1"/>
                  </a:solidFill>
                </a:rPr>
                <a:t>Rel.1</a:t>
              </a:r>
              <a:r>
                <a:rPr lang="en-SG" dirty="0">
                  <a:solidFill>
                    <a:schemeClr val="bg1"/>
                  </a:solidFill>
                </a:rPr>
                <a:t> Equivalence Classes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/>
                <p:nvPr/>
              </p:nvSpPr>
              <p:spPr>
                <a:xfrm>
                  <a:off x="1093169" y="5011243"/>
                  <a:ext cx="660903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dirty="0"/>
                    <a:t>Let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SG" dirty="0"/>
                    <a:t> be an equivalence relation on a set </a:t>
                  </a:r>
                  <a14:m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dirty="0"/>
                    <a:t>. The following are equivalent for all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dirty="0"/>
                    <a:t>. (</a:t>
                  </a:r>
                  <a:r>
                    <a:rPr lang="en-SG" dirty="0" err="1"/>
                    <a:t>i</a:t>
                  </a:r>
                  <a:r>
                    <a:rPr lang="en-SG" dirty="0"/>
                    <a:t>)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; </m:t>
                      </m:r>
                    </m:oMath>
                  </a14:m>
                  <a:r>
                    <a:rPr lang="en-SG" dirty="0"/>
                    <a:t>(ii)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a14:m>
                  <a:r>
                    <a:rPr lang="en-SG" dirty="0"/>
                    <a:t>	(iii)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]≠∅</m:t>
                      </m:r>
                    </m:oMath>
                  </a14:m>
                  <a:r>
                    <a:rPr lang="en-SG" dirty="0"/>
                    <a:t>.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6A67DE-4B7E-4246-9F73-91FB7B2F9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169" y="5011243"/>
                  <a:ext cx="6609039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738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1A93AC-8BCF-4E03-AB29-2C1932CF3990}"/>
              </a:ext>
            </a:extLst>
          </p:cNvPr>
          <p:cNvSpPr txBox="1"/>
          <p:nvPr/>
        </p:nvSpPr>
        <p:spPr>
          <a:xfrm>
            <a:off x="171877" y="925866"/>
            <a:ext cx="553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Theorem </a:t>
            </a:r>
            <a:r>
              <a:rPr lang="en-SG" sz="2000" dirty="0" err="1">
                <a:solidFill>
                  <a:schemeClr val="bg1"/>
                </a:solidFill>
              </a:rPr>
              <a:t>Rel.2</a:t>
            </a:r>
            <a:r>
              <a:rPr lang="en-SG" sz="2000" dirty="0">
                <a:solidFill>
                  <a:schemeClr val="bg1"/>
                </a:solidFill>
              </a:rPr>
              <a:t> Equivalence classes form a partition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3B61780-7274-46E4-8F2F-C27F7D9D771B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B391CC6-E951-49B4-BF90-847C929960E1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DFC1EBE-D8D7-48FA-9A6E-4172AD53A393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171B04-6B7F-44B0-A539-2E1D8915E0E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42610AD-8E2C-44B6-B8B9-537DC59AF9F0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F72850F-0A7E-439A-8EC5-D8F547AD79C9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BA9700C-2CCA-4917-A620-2C71BB221FD8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105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61022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</a:t>
            </a:fld>
            <a:endParaRPr lang="en-SG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509DF1-1E99-439C-A00D-470FD59AB11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D7F606-434F-4376-8D55-CECB9B6C101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4CCC8F-D1B2-48D2-820F-0A7F904A146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812277-F78D-4A10-8A2D-2BC8685B1FEB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DE41BB-11AA-4E26-9DA3-588A3790CCA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96A7CF-799D-46D4-A7B1-5384A21A738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786E6E-EF76-4C2C-8B14-A403B0A1081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BBF3F5-DF8C-4D6C-AFBB-365131637007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34" name="Group 33"/>
          <p:cNvGrpSpPr/>
          <p:nvPr/>
        </p:nvGrpSpPr>
        <p:grpSpPr>
          <a:xfrm>
            <a:off x="464391" y="858450"/>
            <a:ext cx="7932276" cy="2068111"/>
            <a:chOff x="993228" y="4598517"/>
            <a:chExt cx="7932276" cy="2068111"/>
          </a:xfrm>
        </p:grpSpPr>
        <p:sp>
          <p:nvSpPr>
            <p:cNvPr id="35" name="Rectangle 34"/>
            <p:cNvSpPr/>
            <p:nvPr/>
          </p:nvSpPr>
          <p:spPr>
            <a:xfrm>
              <a:off x="993228" y="4598519"/>
              <a:ext cx="7932276" cy="20681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9375" y="45985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Relation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45846" y="5111590"/>
                  <a:ext cx="7489928" cy="1523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200" dirty="0"/>
                    <a:t> be sets. A (binary) </a:t>
                  </a:r>
                  <a:r>
                    <a:rPr lang="en-US" sz="2200" b="1" dirty="0"/>
                    <a:t>relation from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2200" b="1" dirty="0"/>
                    <a:t> to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2200" dirty="0"/>
                    <a:t> is a subset of </a:t>
                  </a:r>
                  <a14:m>
                    <m:oMath xmlns:m="http://schemas.openxmlformats.org/officeDocument/2006/math">
                      <m:r>
                        <a:rPr lang="en-US" sz="2200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2200" dirty="0"/>
                    <a:t>. </a:t>
                  </a:r>
                </a:p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Given an ordered pair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2200" dirty="0"/>
                    <a:t>in </a:t>
                  </a:r>
                  <a14:m>
                    <m:oMath xmlns:m="http://schemas.openxmlformats.org/officeDocument/2006/math">
                      <m:r>
                        <a:rPr lang="en-US" sz="2200" b="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200" dirty="0"/>
                    <a:t>,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200" b="1" dirty="0"/>
                    <a:t> is related to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US" sz="2200" b="1" dirty="0"/>
                    <a:t> by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en-US" sz="2200" dirty="0"/>
                    <a:t>, or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200" b="1" dirty="0"/>
                    <a:t> is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en-US" sz="2200" b="1" dirty="0"/>
                    <a:t>-related to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US" sz="2200" dirty="0"/>
                    <a:t>, written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US" sz="2200" dirty="0"/>
                    <a:t>, </a:t>
                  </a:r>
                  <a:r>
                    <a:rPr lang="en-US" sz="2200" dirty="0" err="1"/>
                    <a:t>iff</a:t>
                  </a:r>
                  <a:r>
                    <a:rPr lang="en-US" sz="2200" dirty="0"/>
                    <a:t> </a:t>
                  </a:r>
                  <a14:m>
                    <m:oMath xmlns:m="http://schemas.openxmlformats.org/officeDocument/2006/math"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1" i="1" dirty="0" err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dirty="0" err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en-US" sz="2200" dirty="0"/>
                    <a:t>. </a:t>
                  </a: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846" y="5111590"/>
                  <a:ext cx="7489928" cy="1523494"/>
                </a:xfrm>
                <a:prstGeom prst="rect">
                  <a:avLst/>
                </a:prstGeom>
                <a:blipFill>
                  <a:blip r:embed="rId3"/>
                  <a:stretch>
                    <a:fillRect l="-1058" t="-2800" b="-72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4114800" y="296055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39211" y="3398222"/>
            <a:ext cx="6057122" cy="830997"/>
            <a:chOff x="1184223" y="3237556"/>
            <a:chExt cx="6057122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184223" y="3237556"/>
                  <a:ext cx="605712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tabLst>
                      <a:tab pos="1828800" algn="l"/>
                    </a:tabLst>
                  </a:pPr>
                  <a:r>
                    <a:rPr lang="en-US" sz="2400" dirty="0"/>
                    <a:t>Symbolically, 	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400" dirty="0"/>
                    <a:t> means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US" sz="2400" dirty="0"/>
                </a:p>
                <a:p>
                  <a:pPr>
                    <a:tabLst>
                      <a:tab pos="1828800" algn="l"/>
                    </a:tabLst>
                  </a:pPr>
                  <a:r>
                    <a:rPr lang="en-US" sz="2400" dirty="0"/>
                    <a:t>	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400" dirty="0"/>
                    <a:t> means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)∉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223" y="3237556"/>
                  <a:ext cx="6057122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509" t="-5839" b="-1532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/>
            <p:cNvCxnSpPr/>
            <p:nvPr/>
          </p:nvCxnSpPr>
          <p:spPr>
            <a:xfrm flipH="1">
              <a:off x="3327816" y="3653054"/>
              <a:ext cx="194873" cy="3268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C03127-DDD4-49D4-A3FC-AEA8EC522AF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36C7C-E744-4554-9B03-BE7315CD9504}"/>
                  </a:ext>
                </a:extLst>
              </p:cNvPr>
              <p:cNvSpPr txBox="1"/>
              <p:nvPr/>
            </p:nvSpPr>
            <p:spPr>
              <a:xfrm>
                <a:off x="577335" y="4389885"/>
                <a:ext cx="804567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We read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as “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is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200" dirty="0"/>
                  <a:t>-related to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” or, if there is no risk of confusion, simply “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is related to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”. </a:t>
                </a:r>
                <a:endParaRPr lang="en-SG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36C7C-E744-4554-9B03-BE7315CD9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35" y="4389885"/>
                <a:ext cx="8045670" cy="769441"/>
              </a:xfrm>
              <a:prstGeom prst="rect">
                <a:avLst/>
              </a:prstGeom>
              <a:blipFill>
                <a:blip r:embed="rId5"/>
                <a:stretch>
                  <a:fillRect l="-985" t="-5556" b="-1587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73D4801-EE8C-4037-8B93-63D30613E4B9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00E8FED-920B-45A2-8E12-1BEA61916D5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24F5998-0EA0-4284-8485-5043DA744AC4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A7C686-4B62-417A-88BB-2AD8CF512AE8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784D19-A2F7-4FD0-8F01-F14D8E15E2A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13C635-C501-4AA7-8C17-3E8063D961F2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C8084C2-9DCC-4705-8C41-FA2C6C1F9B1F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667549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Summary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60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6.3.6 Summary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9739" y="1467159"/>
                <a:ext cx="8248481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Definition: A </a:t>
                </a:r>
                <a:r>
                  <a:rPr lang="en-US" b="1" dirty="0"/>
                  <a:t>relation</a:t>
                </a:r>
                <a:r>
                  <a:rPr lang="en-US" dirty="0"/>
                  <a:t> on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1467159"/>
                <a:ext cx="8248481" cy="369332"/>
              </a:xfrm>
              <a:prstGeom prst="rect">
                <a:avLst/>
              </a:prstGeom>
              <a:blipFill>
                <a:blip r:embed="rId3"/>
                <a:stretch>
                  <a:fillRect l="-590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9739" y="2395362"/>
                <a:ext cx="8248481" cy="64633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Definition: A </a:t>
                </a:r>
                <a:r>
                  <a:rPr lang="en-US" b="1" dirty="0"/>
                  <a:t>partition</a:t>
                </a:r>
                <a:r>
                  <a:rPr lang="en-US" dirty="0"/>
                  <a:t> of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set </a:t>
                </a:r>
                <a:r>
                  <a:rPr lang="en-US" dirty="0">
                    <a:latin typeface="Blackadder ITC" panose="04020505051007020D02" pitchFamily="82" charset="0"/>
                  </a:rPr>
                  <a:t>C</a:t>
                </a:r>
                <a:r>
                  <a:rPr lang="en-US" dirty="0"/>
                  <a:t> of non-empty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∃!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C00000"/>
                        </a:solidFill>
                        <a:latin typeface="Blackadder ITC" panose="04020505051007020D02" pitchFamily="82" charset="0"/>
                      </a:rPr>
                      <m:t>C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2395362"/>
                <a:ext cx="8248481" cy="646331"/>
              </a:xfrm>
              <a:prstGeom prst="rect">
                <a:avLst/>
              </a:prstGeom>
              <a:blipFill>
                <a:blip r:embed="rId4"/>
                <a:stretch>
                  <a:fillRect l="-590" t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69738" y="1933754"/>
                <a:ext cx="824848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relation</a:t>
                </a:r>
                <a:r>
                  <a:rPr lang="en-US" dirty="0"/>
                  <a:t> on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then we write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8" y="1933754"/>
                <a:ext cx="8248482" cy="369332"/>
              </a:xfrm>
              <a:prstGeom prst="rect">
                <a:avLst/>
              </a:prstGeom>
              <a:blipFill>
                <a:blip r:embed="rId5"/>
                <a:stretch>
                  <a:fillRect l="-590"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69738" y="3133969"/>
                <a:ext cx="8248482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Definition: A relation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dirty="0"/>
                  <a:t>equivalence relation</a:t>
                </a:r>
                <a:r>
                  <a:rPr lang="en-US" dirty="0"/>
                  <a:t> if</a:t>
                </a:r>
              </a:p>
              <a:p>
                <a:pPr marL="800100" indent="-342900">
                  <a:buFont typeface="Wingdings" panose="05000000000000000000" pitchFamily="2" charset="2"/>
                  <a:buChar char="§"/>
                </a:pPr>
                <a:r>
                  <a:rPr lang="en-US" dirty="0"/>
                  <a:t>(reflexivity)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;</a:t>
                </a:r>
                <a:endParaRPr lang="en-US" dirty="0"/>
              </a:p>
              <a:p>
                <a:pPr marL="800100" indent="-342900">
                  <a:buFont typeface="Wingdings" panose="05000000000000000000" pitchFamily="2" charset="2"/>
                  <a:buChar char="§"/>
                </a:pPr>
                <a:r>
                  <a:rPr lang="en-US" dirty="0"/>
                  <a:t>(symmetry)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; </a:t>
                </a:r>
                <a:r>
                  <a:rPr lang="en-US" dirty="0"/>
                  <a:t>and</a:t>
                </a:r>
              </a:p>
              <a:p>
                <a:pPr marL="800100" indent="-342900">
                  <a:buFont typeface="Wingdings" panose="05000000000000000000" pitchFamily="2" charset="2"/>
                  <a:buChar char="§"/>
                </a:pPr>
                <a:r>
                  <a:rPr lang="en-US" dirty="0"/>
                  <a:t>(transitivity)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𝑦𝑅𝑧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8" y="3133969"/>
                <a:ext cx="8248482" cy="1200329"/>
              </a:xfrm>
              <a:prstGeom prst="rect">
                <a:avLst/>
              </a:prstGeom>
              <a:blipFill>
                <a:blip r:embed="rId6"/>
                <a:stretch>
                  <a:fillRect l="-590" t="-201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69738" y="4426574"/>
                <a:ext cx="8248482" cy="64633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Definition: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be an equivalence relation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Then the set of equivalence classes is denoted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SG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~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8" y="4426574"/>
                <a:ext cx="8248482" cy="646331"/>
              </a:xfrm>
              <a:prstGeom prst="rect">
                <a:avLst/>
              </a:prstGeom>
              <a:blipFill>
                <a:blip r:embed="rId7"/>
                <a:stretch>
                  <a:fillRect l="-590" t="-3704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369738" y="5256690"/>
            <a:ext cx="82484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Proposition: The same-component relation </a:t>
            </a:r>
            <a:r>
              <a:rPr lang="en-US" dirty="0" err="1"/>
              <a:t>w.r.t</a:t>
            </a:r>
            <a:r>
              <a:rPr lang="en-US" dirty="0"/>
              <a:t>. a partition is an equivalence relation.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9738" y="5764064"/>
                <a:ext cx="8248482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Theorem </a:t>
                </a:r>
                <a:r>
                  <a:rPr lang="en-US" dirty="0" err="1"/>
                  <a:t>Rel.2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/~</m:t>
                    </m:r>
                  </m:oMath>
                </a14:m>
                <a:r>
                  <a:rPr lang="en-US" dirty="0"/>
                  <a:t> is a partition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8" y="5764064"/>
                <a:ext cx="8248482" cy="369332"/>
              </a:xfrm>
              <a:prstGeom prst="rect">
                <a:avLst/>
              </a:prstGeom>
              <a:blipFill>
                <a:blip r:embed="rId8"/>
                <a:stretch>
                  <a:fillRect l="-590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46CA948B-2E2B-4AEE-BEEC-9A1ABC4264D5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CDECE7-74E4-4E5E-B98F-19194C9AA88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57B9B7-A75A-4A17-AA3D-F1AF04FC86E9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A9ED2E-12E0-4579-9C5A-B2CF26C037E7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6E54AE-9619-49D3-B255-6F497E8315B9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79F20A-D9A5-4466-8ECB-8AF06B33B00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686CF6-BDC7-4AE3-A3FE-ED3331E16D9C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812828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Equivalence Relations</a:t>
            </a:r>
            <a:r>
              <a:rPr lang="en-SG" sz="1200" dirty="0">
                <a:solidFill>
                  <a:schemeClr val="bg1"/>
                </a:solidFill>
              </a:rPr>
              <a:t>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Summary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61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9475B7-01EF-45AE-A4DC-F2451534038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D00C50-DA36-477A-B049-BFB3489D60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90969D-EA4F-463A-A003-4FA6643D820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A69668-F91C-469D-A3C7-951232F3866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0D798F-B2C0-43C4-826E-A32C90188F6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65C03E-FD98-4636-A74F-A61DDDEA8FBE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A98614-2ED4-4906-B844-59E2BBC248FF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EFDC16-1769-475A-B83F-5FE527BDF62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137497" y="908486"/>
            <a:ext cx="598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3CC"/>
                </a:solidFill>
              </a:rPr>
              <a:t>Informal descriptions of the terms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783848" y="2607145"/>
            <a:ext cx="2247992" cy="2204841"/>
            <a:chOff x="6783848" y="2607145"/>
            <a:chExt cx="2247992" cy="220484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2238C44-AECB-4F17-9FF4-AAD9BCF4FC70}"/>
                </a:ext>
              </a:extLst>
            </p:cNvPr>
            <p:cNvGrpSpPr/>
            <p:nvPr/>
          </p:nvGrpSpPr>
          <p:grpSpPr>
            <a:xfrm>
              <a:off x="7116823" y="2607145"/>
              <a:ext cx="1582042" cy="1830789"/>
              <a:chOff x="6049514" y="3725062"/>
              <a:chExt cx="2465836" cy="285354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356FD04-9696-46ED-9A9C-7ACC9D0E3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9514" y="3725062"/>
                <a:ext cx="2465836" cy="2853545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49432A7-B991-4FE5-BED3-E47EB854B428}"/>
                  </a:ext>
                </a:extLst>
              </p:cNvPr>
              <p:cNvGrpSpPr/>
              <p:nvPr/>
            </p:nvGrpSpPr>
            <p:grpSpPr>
              <a:xfrm>
                <a:off x="6676144" y="4554546"/>
                <a:ext cx="644068" cy="745336"/>
                <a:chOff x="5537045" y="3637590"/>
                <a:chExt cx="644068" cy="745336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DA5F04A2-5147-4FF8-B0D1-ADD0A8F166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045" y="3637590"/>
                  <a:ext cx="644068" cy="74533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163B5630-035D-4F50-9C78-D182BD6812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35448" y="3848837"/>
                      <a:ext cx="358957" cy="3932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163B5630-035D-4F50-9C78-D182BD6812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35448" y="3848837"/>
                      <a:ext cx="358957" cy="39328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7895"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EDC3F878-CE2A-4A8C-93DF-0A37A074DB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51555" y="3958748"/>
                      <a:ext cx="285701" cy="3932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EDC3F878-CE2A-4A8C-93DF-0A37A074DB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51555" y="3958748"/>
                      <a:ext cx="285701" cy="39328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3333" b="-24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A7B56B3-FC87-4739-8D75-0193E76050E5}"/>
                  </a:ext>
                </a:extLst>
              </p:cNvPr>
              <p:cNvGrpSpPr/>
              <p:nvPr/>
            </p:nvGrpSpPr>
            <p:grpSpPr>
              <a:xfrm>
                <a:off x="6374829" y="5384030"/>
                <a:ext cx="644068" cy="745336"/>
                <a:chOff x="3062665" y="3457729"/>
                <a:chExt cx="644068" cy="745336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F29DA44A-A3B0-42D1-B15A-D6F63E076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2665" y="3457729"/>
                  <a:ext cx="644068" cy="74533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B7330751-B17C-4A07-B721-50FCEBE609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97460" y="3732890"/>
                      <a:ext cx="329964" cy="3932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B7330751-B17C-4A07-B721-50FCEBE609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97460" y="3732890"/>
                      <a:ext cx="329964" cy="39328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22857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0F689995-4190-4406-AFBA-442632FE29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8675" y="3648744"/>
                      <a:ext cx="259868" cy="4797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0F689995-4190-4406-AFBA-442632FE29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8675" y="3648744"/>
                      <a:ext cx="259868" cy="47971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37037" r="-74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22FA419-A5B7-4BC6-AD9A-420CA4271AF3}"/>
                  </a:ext>
                </a:extLst>
              </p:cNvPr>
              <p:cNvGrpSpPr/>
              <p:nvPr/>
            </p:nvGrpSpPr>
            <p:grpSpPr>
              <a:xfrm>
                <a:off x="7164769" y="5699606"/>
                <a:ext cx="560641" cy="669618"/>
                <a:chOff x="5537045" y="3637590"/>
                <a:chExt cx="644068" cy="748145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C3F99690-D56B-4FA7-8E16-41BC6F225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045" y="3637590"/>
                  <a:ext cx="644068" cy="74533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8FD7F5CF-74C4-4C61-985C-A8EFD174CF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85120" y="3849764"/>
                      <a:ext cx="369781" cy="5359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8FD7F5CF-74C4-4C61-985C-A8EFD174CF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85120" y="3849764"/>
                      <a:ext cx="369781" cy="535971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F991370-76B9-428E-BF78-8E211B734782}"/>
                  </a:ext>
                </a:extLst>
              </p:cNvPr>
              <p:cNvGrpSpPr/>
              <p:nvPr/>
            </p:nvGrpSpPr>
            <p:grpSpPr>
              <a:xfrm>
                <a:off x="7486650" y="4955990"/>
                <a:ext cx="560641" cy="667103"/>
                <a:chOff x="5537045" y="3637590"/>
                <a:chExt cx="644068" cy="745336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E7A81539-F799-495A-A328-88C520FCEF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045" y="3637590"/>
                  <a:ext cx="644068" cy="74533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2ABC0784-4096-4309-826A-4C46DFFB0D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03379" y="3854654"/>
                      <a:ext cx="358957" cy="4394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2ABC0784-4096-4309-826A-4C46DFFB0D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03379" y="3854654"/>
                      <a:ext cx="358957" cy="43941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l="-18182" b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B1FED2-376F-4F86-A1FA-4039EB1769CF}"/>
                    </a:ext>
                  </a:extLst>
                </p:cNvPr>
                <p:cNvSpPr txBox="1"/>
                <p:nvPr/>
              </p:nvSpPr>
              <p:spPr>
                <a:xfrm>
                  <a:off x="6783848" y="4477535"/>
                  <a:ext cx="2247992" cy="334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dirty="0" smtClean="0">
                            <a:latin typeface="Blackadder ITC" panose="04020505051007020D02" pitchFamily="82" charset="0"/>
                          </a:rPr>
                          <m:t>C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SG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B1FED2-376F-4F86-A1FA-4039EB176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848" y="4477535"/>
                  <a:ext cx="2247992" cy="334451"/>
                </a:xfrm>
                <a:prstGeom prst="rect">
                  <a:avLst/>
                </a:prstGeom>
                <a:blipFill>
                  <a:blip r:embed="rId20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7116823" y="4864542"/>
            <a:ext cx="1582042" cy="1830789"/>
            <a:chOff x="2185787" y="3763419"/>
            <a:chExt cx="1582042" cy="183078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356FD04-9696-46ED-9A9C-7ACC9D0E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787" y="3763419"/>
              <a:ext cx="1582042" cy="1830789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565579" y="4495869"/>
              <a:ext cx="822459" cy="923040"/>
              <a:chOff x="693813" y="3822403"/>
              <a:chExt cx="822459" cy="92304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1FC7F8E-058E-4699-AAB4-B175A11AB001}"/>
                  </a:ext>
                </a:extLst>
              </p:cNvPr>
              <p:cNvGrpSpPr/>
              <p:nvPr/>
            </p:nvGrpSpPr>
            <p:grpSpPr>
              <a:xfrm>
                <a:off x="693813" y="3822403"/>
                <a:ext cx="822459" cy="310436"/>
                <a:chOff x="3634680" y="3007048"/>
                <a:chExt cx="1753943" cy="6149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53FF72F4-50EB-40D6-A774-BC49E86106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6696" y="3008954"/>
                      <a:ext cx="587479" cy="483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SG" sz="1600" dirty="0"/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53FF72F4-50EB-40D6-A774-BC49E86106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6696" y="3008954"/>
                      <a:ext cx="587479" cy="4831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E6DFA07F-5FB7-4CC8-AE7A-955FD594AF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22659" y="3007048"/>
                      <a:ext cx="587479" cy="4831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E6DFA07F-5FB7-4CC8-AE7A-955FD594AF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22659" y="3007048"/>
                      <a:ext cx="587479" cy="483178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2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9" name="Freeform: Shape 14">
                  <a:extLst>
                    <a:ext uri="{FF2B5EF4-FFF2-40B4-BE49-F238E27FC236}">
                      <a16:creationId xmlns:a16="http://schemas.microsoft.com/office/drawing/2014/main" id="{F64FE2AC-D4E7-436E-BA70-8F6B6B68FDE3}"/>
                    </a:ext>
                  </a:extLst>
                </p:cNvPr>
                <p:cNvSpPr/>
                <p:nvPr/>
              </p:nvSpPr>
              <p:spPr>
                <a:xfrm>
                  <a:off x="3634680" y="3084195"/>
                  <a:ext cx="444388" cy="405440"/>
                </a:xfrm>
                <a:custGeom>
                  <a:avLst/>
                  <a:gdLst>
                    <a:gd name="connsiteX0" fmla="*/ 395034 w 444388"/>
                    <a:gd name="connsiteY0" fmla="*/ 128016 h 405440"/>
                    <a:gd name="connsiteX1" fmla="*/ 230442 w 444388"/>
                    <a:gd name="connsiteY1" fmla="*/ 0 h 405440"/>
                    <a:gd name="connsiteX2" fmla="*/ 1842 w 444388"/>
                    <a:gd name="connsiteY2" fmla="*/ 128016 h 405440"/>
                    <a:gd name="connsiteX3" fmla="*/ 139002 w 444388"/>
                    <a:gd name="connsiteY3" fmla="*/ 402336 h 405440"/>
                    <a:gd name="connsiteX4" fmla="*/ 422466 w 444388"/>
                    <a:gd name="connsiteY4" fmla="*/ 283464 h 405440"/>
                    <a:gd name="connsiteX5" fmla="*/ 404178 w 444388"/>
                    <a:gd name="connsiteY5" fmla="*/ 274320 h 40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388" h="405440">
                      <a:moveTo>
                        <a:pt x="395034" y="128016"/>
                      </a:moveTo>
                      <a:cubicBezTo>
                        <a:pt x="345504" y="64008"/>
                        <a:pt x="295974" y="0"/>
                        <a:pt x="230442" y="0"/>
                      </a:cubicBezTo>
                      <a:cubicBezTo>
                        <a:pt x="164910" y="0"/>
                        <a:pt x="17082" y="60960"/>
                        <a:pt x="1842" y="128016"/>
                      </a:cubicBezTo>
                      <a:cubicBezTo>
                        <a:pt x="-13398" y="195072"/>
                        <a:pt x="68898" y="376428"/>
                        <a:pt x="139002" y="402336"/>
                      </a:cubicBezTo>
                      <a:cubicBezTo>
                        <a:pt x="209106" y="428244"/>
                        <a:pt x="422466" y="283464"/>
                        <a:pt x="422466" y="283464"/>
                      </a:cubicBezTo>
                      <a:cubicBezTo>
                        <a:pt x="466662" y="262128"/>
                        <a:pt x="435420" y="268224"/>
                        <a:pt x="404178" y="2743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0" name="Freeform: Shape 91">
                  <a:extLst>
                    <a:ext uri="{FF2B5EF4-FFF2-40B4-BE49-F238E27FC236}">
                      <a16:creationId xmlns:a16="http://schemas.microsoft.com/office/drawing/2014/main" id="{63479842-D39C-4A44-9D28-40873C5B0E58}"/>
                    </a:ext>
                  </a:extLst>
                </p:cNvPr>
                <p:cNvSpPr/>
                <p:nvPr/>
              </p:nvSpPr>
              <p:spPr>
                <a:xfrm flipH="1">
                  <a:off x="4944235" y="3115874"/>
                  <a:ext cx="444388" cy="405440"/>
                </a:xfrm>
                <a:custGeom>
                  <a:avLst/>
                  <a:gdLst>
                    <a:gd name="connsiteX0" fmla="*/ 395034 w 444388"/>
                    <a:gd name="connsiteY0" fmla="*/ 128016 h 405440"/>
                    <a:gd name="connsiteX1" fmla="*/ 230442 w 444388"/>
                    <a:gd name="connsiteY1" fmla="*/ 0 h 405440"/>
                    <a:gd name="connsiteX2" fmla="*/ 1842 w 444388"/>
                    <a:gd name="connsiteY2" fmla="*/ 128016 h 405440"/>
                    <a:gd name="connsiteX3" fmla="*/ 139002 w 444388"/>
                    <a:gd name="connsiteY3" fmla="*/ 402336 h 405440"/>
                    <a:gd name="connsiteX4" fmla="*/ 422466 w 444388"/>
                    <a:gd name="connsiteY4" fmla="*/ 283464 h 405440"/>
                    <a:gd name="connsiteX5" fmla="*/ 404178 w 444388"/>
                    <a:gd name="connsiteY5" fmla="*/ 274320 h 40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388" h="405440">
                      <a:moveTo>
                        <a:pt x="395034" y="128016"/>
                      </a:moveTo>
                      <a:cubicBezTo>
                        <a:pt x="345504" y="64008"/>
                        <a:pt x="295974" y="0"/>
                        <a:pt x="230442" y="0"/>
                      </a:cubicBezTo>
                      <a:cubicBezTo>
                        <a:pt x="164910" y="0"/>
                        <a:pt x="17082" y="60960"/>
                        <a:pt x="1842" y="128016"/>
                      </a:cubicBezTo>
                      <a:cubicBezTo>
                        <a:pt x="-13398" y="195072"/>
                        <a:pt x="68898" y="376428"/>
                        <a:pt x="139002" y="402336"/>
                      </a:cubicBezTo>
                      <a:cubicBezTo>
                        <a:pt x="209106" y="428244"/>
                        <a:pt x="422466" y="283464"/>
                        <a:pt x="422466" y="283464"/>
                      </a:cubicBezTo>
                      <a:cubicBezTo>
                        <a:pt x="466662" y="262128"/>
                        <a:pt x="435420" y="268224"/>
                        <a:pt x="404178" y="2743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1" name="Freeform: Shape 15">
                  <a:extLst>
                    <a:ext uri="{FF2B5EF4-FFF2-40B4-BE49-F238E27FC236}">
                      <a16:creationId xmlns:a16="http://schemas.microsoft.com/office/drawing/2014/main" id="{78FE0147-CD98-4B80-A4FF-CC0B7E579D96}"/>
                    </a:ext>
                  </a:extLst>
                </p:cNvPr>
                <p:cNvSpPr/>
                <p:nvPr/>
              </p:nvSpPr>
              <p:spPr>
                <a:xfrm>
                  <a:off x="4239795" y="3061392"/>
                  <a:ext cx="587480" cy="174323"/>
                </a:xfrm>
                <a:custGeom>
                  <a:avLst/>
                  <a:gdLst>
                    <a:gd name="connsiteX0" fmla="*/ 0 w 722376"/>
                    <a:gd name="connsiteY0" fmla="*/ 128603 h 174323"/>
                    <a:gd name="connsiteX1" fmla="*/ 347472 w 722376"/>
                    <a:gd name="connsiteY1" fmla="*/ 587 h 174323"/>
                    <a:gd name="connsiteX2" fmla="*/ 722376 w 722376"/>
                    <a:gd name="connsiteY2" fmla="*/ 174323 h 17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2376" h="174323">
                      <a:moveTo>
                        <a:pt x="0" y="128603"/>
                      </a:moveTo>
                      <a:cubicBezTo>
                        <a:pt x="113538" y="60785"/>
                        <a:pt x="227076" y="-7033"/>
                        <a:pt x="347472" y="587"/>
                      </a:cubicBezTo>
                      <a:cubicBezTo>
                        <a:pt x="467868" y="8207"/>
                        <a:pt x="595122" y="91265"/>
                        <a:pt x="722376" y="1743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2" name="Freeform: Shape 92">
                  <a:extLst>
                    <a:ext uri="{FF2B5EF4-FFF2-40B4-BE49-F238E27FC236}">
                      <a16:creationId xmlns:a16="http://schemas.microsoft.com/office/drawing/2014/main" id="{EE006216-CF24-41D0-82F6-313C7950AE33}"/>
                    </a:ext>
                  </a:extLst>
                </p:cNvPr>
                <p:cNvSpPr/>
                <p:nvPr/>
              </p:nvSpPr>
              <p:spPr>
                <a:xfrm flipH="1" flipV="1">
                  <a:off x="4209901" y="3447725"/>
                  <a:ext cx="589307" cy="174322"/>
                </a:xfrm>
                <a:custGeom>
                  <a:avLst/>
                  <a:gdLst>
                    <a:gd name="connsiteX0" fmla="*/ 0 w 722376"/>
                    <a:gd name="connsiteY0" fmla="*/ 128603 h 174323"/>
                    <a:gd name="connsiteX1" fmla="*/ 347472 w 722376"/>
                    <a:gd name="connsiteY1" fmla="*/ 587 h 174323"/>
                    <a:gd name="connsiteX2" fmla="*/ 722376 w 722376"/>
                    <a:gd name="connsiteY2" fmla="*/ 174323 h 17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2376" h="174323">
                      <a:moveTo>
                        <a:pt x="0" y="128603"/>
                      </a:moveTo>
                      <a:cubicBezTo>
                        <a:pt x="113538" y="60785"/>
                        <a:pt x="227076" y="-7033"/>
                        <a:pt x="347472" y="587"/>
                      </a:cubicBezTo>
                      <a:cubicBezTo>
                        <a:pt x="467868" y="8207"/>
                        <a:pt x="595122" y="91265"/>
                        <a:pt x="722376" y="1743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76D1A355-542D-4216-8136-A90C23A09DC3}"/>
                  </a:ext>
                </a:extLst>
              </p:cNvPr>
              <p:cNvGrpSpPr/>
              <p:nvPr/>
            </p:nvGrpSpPr>
            <p:grpSpPr>
              <a:xfrm>
                <a:off x="701593" y="4168935"/>
                <a:ext cx="806898" cy="304404"/>
                <a:chOff x="3710243" y="3027032"/>
                <a:chExt cx="1720759" cy="60305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A913FC2B-9A0A-4392-B073-7B6EAE736E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4427" y="3061392"/>
                      <a:ext cx="587477" cy="483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A913FC2B-9A0A-4392-B073-7B6EAE736E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4427" y="3061392"/>
                      <a:ext cx="587477" cy="48317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b="-3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4492D6-5591-4BFF-9F34-B65AC2D5B8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45791" y="3027032"/>
                      <a:ext cx="587478" cy="483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4492D6-5591-4BFF-9F34-B65AC2D5B8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45791" y="3027032"/>
                      <a:ext cx="587478" cy="48317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4444"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3" name="Freeform: Shape 96">
                  <a:extLst>
                    <a:ext uri="{FF2B5EF4-FFF2-40B4-BE49-F238E27FC236}">
                      <a16:creationId xmlns:a16="http://schemas.microsoft.com/office/drawing/2014/main" id="{97B1485F-A144-4AC5-88DC-1475907381B2}"/>
                    </a:ext>
                  </a:extLst>
                </p:cNvPr>
                <p:cNvSpPr/>
                <p:nvPr/>
              </p:nvSpPr>
              <p:spPr>
                <a:xfrm>
                  <a:off x="3710243" y="3104768"/>
                  <a:ext cx="444387" cy="405441"/>
                </a:xfrm>
                <a:custGeom>
                  <a:avLst/>
                  <a:gdLst>
                    <a:gd name="connsiteX0" fmla="*/ 395034 w 444388"/>
                    <a:gd name="connsiteY0" fmla="*/ 128016 h 405440"/>
                    <a:gd name="connsiteX1" fmla="*/ 230442 w 444388"/>
                    <a:gd name="connsiteY1" fmla="*/ 0 h 405440"/>
                    <a:gd name="connsiteX2" fmla="*/ 1842 w 444388"/>
                    <a:gd name="connsiteY2" fmla="*/ 128016 h 405440"/>
                    <a:gd name="connsiteX3" fmla="*/ 139002 w 444388"/>
                    <a:gd name="connsiteY3" fmla="*/ 402336 h 405440"/>
                    <a:gd name="connsiteX4" fmla="*/ 422466 w 444388"/>
                    <a:gd name="connsiteY4" fmla="*/ 283464 h 405440"/>
                    <a:gd name="connsiteX5" fmla="*/ 404178 w 444388"/>
                    <a:gd name="connsiteY5" fmla="*/ 274320 h 40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388" h="405440">
                      <a:moveTo>
                        <a:pt x="395034" y="128016"/>
                      </a:moveTo>
                      <a:cubicBezTo>
                        <a:pt x="345504" y="64008"/>
                        <a:pt x="295974" y="0"/>
                        <a:pt x="230442" y="0"/>
                      </a:cubicBezTo>
                      <a:cubicBezTo>
                        <a:pt x="164910" y="0"/>
                        <a:pt x="17082" y="60960"/>
                        <a:pt x="1842" y="128016"/>
                      </a:cubicBezTo>
                      <a:cubicBezTo>
                        <a:pt x="-13398" y="195072"/>
                        <a:pt x="68898" y="376428"/>
                        <a:pt x="139002" y="402336"/>
                      </a:cubicBezTo>
                      <a:cubicBezTo>
                        <a:pt x="209106" y="428244"/>
                        <a:pt x="422466" y="283464"/>
                        <a:pt x="422466" y="283464"/>
                      </a:cubicBezTo>
                      <a:cubicBezTo>
                        <a:pt x="466662" y="262128"/>
                        <a:pt x="435420" y="268224"/>
                        <a:pt x="404178" y="2743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4" name="Freeform: Shape 97">
                  <a:extLst>
                    <a:ext uri="{FF2B5EF4-FFF2-40B4-BE49-F238E27FC236}">
                      <a16:creationId xmlns:a16="http://schemas.microsoft.com/office/drawing/2014/main" id="{5D79A7BC-7EE0-4988-9749-6B7B62F31357}"/>
                    </a:ext>
                  </a:extLst>
                </p:cNvPr>
                <p:cNvSpPr/>
                <p:nvPr/>
              </p:nvSpPr>
              <p:spPr>
                <a:xfrm flipH="1">
                  <a:off x="4986614" y="3137480"/>
                  <a:ext cx="444388" cy="405440"/>
                </a:xfrm>
                <a:custGeom>
                  <a:avLst/>
                  <a:gdLst>
                    <a:gd name="connsiteX0" fmla="*/ 395034 w 444388"/>
                    <a:gd name="connsiteY0" fmla="*/ 128016 h 405440"/>
                    <a:gd name="connsiteX1" fmla="*/ 230442 w 444388"/>
                    <a:gd name="connsiteY1" fmla="*/ 0 h 405440"/>
                    <a:gd name="connsiteX2" fmla="*/ 1842 w 444388"/>
                    <a:gd name="connsiteY2" fmla="*/ 128016 h 405440"/>
                    <a:gd name="connsiteX3" fmla="*/ 139002 w 444388"/>
                    <a:gd name="connsiteY3" fmla="*/ 402336 h 405440"/>
                    <a:gd name="connsiteX4" fmla="*/ 422466 w 444388"/>
                    <a:gd name="connsiteY4" fmla="*/ 283464 h 405440"/>
                    <a:gd name="connsiteX5" fmla="*/ 404178 w 444388"/>
                    <a:gd name="connsiteY5" fmla="*/ 274320 h 40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388" h="405440">
                      <a:moveTo>
                        <a:pt x="395034" y="128016"/>
                      </a:moveTo>
                      <a:cubicBezTo>
                        <a:pt x="345504" y="64008"/>
                        <a:pt x="295974" y="0"/>
                        <a:pt x="230442" y="0"/>
                      </a:cubicBezTo>
                      <a:cubicBezTo>
                        <a:pt x="164910" y="0"/>
                        <a:pt x="17082" y="60960"/>
                        <a:pt x="1842" y="128016"/>
                      </a:cubicBezTo>
                      <a:cubicBezTo>
                        <a:pt x="-13398" y="195072"/>
                        <a:pt x="68898" y="376428"/>
                        <a:pt x="139002" y="402336"/>
                      </a:cubicBezTo>
                      <a:cubicBezTo>
                        <a:pt x="209106" y="428244"/>
                        <a:pt x="422466" y="283464"/>
                        <a:pt x="422466" y="283464"/>
                      </a:cubicBezTo>
                      <a:cubicBezTo>
                        <a:pt x="466662" y="262128"/>
                        <a:pt x="435420" y="268224"/>
                        <a:pt x="404178" y="2743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5" name="Freeform: Shape 98">
                  <a:extLst>
                    <a:ext uri="{FF2B5EF4-FFF2-40B4-BE49-F238E27FC236}">
                      <a16:creationId xmlns:a16="http://schemas.microsoft.com/office/drawing/2014/main" id="{738E9ED6-A6D9-4CCC-BD87-8ADE09EDC4CB}"/>
                    </a:ext>
                  </a:extLst>
                </p:cNvPr>
                <p:cNvSpPr/>
                <p:nvPr/>
              </p:nvSpPr>
              <p:spPr>
                <a:xfrm>
                  <a:off x="4239795" y="3061392"/>
                  <a:ext cx="587480" cy="174323"/>
                </a:xfrm>
                <a:custGeom>
                  <a:avLst/>
                  <a:gdLst>
                    <a:gd name="connsiteX0" fmla="*/ 0 w 722376"/>
                    <a:gd name="connsiteY0" fmla="*/ 128603 h 174323"/>
                    <a:gd name="connsiteX1" fmla="*/ 347472 w 722376"/>
                    <a:gd name="connsiteY1" fmla="*/ 587 h 174323"/>
                    <a:gd name="connsiteX2" fmla="*/ 722376 w 722376"/>
                    <a:gd name="connsiteY2" fmla="*/ 174323 h 17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2376" h="174323">
                      <a:moveTo>
                        <a:pt x="0" y="128603"/>
                      </a:moveTo>
                      <a:cubicBezTo>
                        <a:pt x="113538" y="60785"/>
                        <a:pt x="227076" y="-7033"/>
                        <a:pt x="347472" y="587"/>
                      </a:cubicBezTo>
                      <a:cubicBezTo>
                        <a:pt x="467868" y="8207"/>
                        <a:pt x="595122" y="91265"/>
                        <a:pt x="722376" y="1743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6" name="Freeform: Shape 99">
                  <a:extLst>
                    <a:ext uri="{FF2B5EF4-FFF2-40B4-BE49-F238E27FC236}">
                      <a16:creationId xmlns:a16="http://schemas.microsoft.com/office/drawing/2014/main" id="{3D1E6D86-5F9C-4A48-A3FE-6B77E9F25E5D}"/>
                    </a:ext>
                  </a:extLst>
                </p:cNvPr>
                <p:cNvSpPr/>
                <p:nvPr/>
              </p:nvSpPr>
              <p:spPr>
                <a:xfrm flipH="1" flipV="1">
                  <a:off x="4189825" y="3455760"/>
                  <a:ext cx="589307" cy="174322"/>
                </a:xfrm>
                <a:custGeom>
                  <a:avLst/>
                  <a:gdLst>
                    <a:gd name="connsiteX0" fmla="*/ 0 w 722376"/>
                    <a:gd name="connsiteY0" fmla="*/ 128603 h 174323"/>
                    <a:gd name="connsiteX1" fmla="*/ 347472 w 722376"/>
                    <a:gd name="connsiteY1" fmla="*/ 587 h 174323"/>
                    <a:gd name="connsiteX2" fmla="*/ 722376 w 722376"/>
                    <a:gd name="connsiteY2" fmla="*/ 174323 h 17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2376" h="174323">
                      <a:moveTo>
                        <a:pt x="0" y="128603"/>
                      </a:moveTo>
                      <a:cubicBezTo>
                        <a:pt x="113538" y="60785"/>
                        <a:pt x="227076" y="-7033"/>
                        <a:pt x="347472" y="587"/>
                      </a:cubicBezTo>
                      <a:cubicBezTo>
                        <a:pt x="467868" y="8207"/>
                        <a:pt x="595122" y="91265"/>
                        <a:pt x="722376" y="1743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93D32CA-3E25-476B-96D7-7AB5B1CD11AE}"/>
                  </a:ext>
                </a:extLst>
              </p:cNvPr>
              <p:cNvGrpSpPr/>
              <p:nvPr/>
            </p:nvGrpSpPr>
            <p:grpSpPr>
              <a:xfrm>
                <a:off x="709786" y="4495869"/>
                <a:ext cx="790513" cy="249574"/>
                <a:chOff x="3671365" y="3026745"/>
                <a:chExt cx="1685817" cy="49442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1FFDC2D-CC2A-4F0C-BCB5-D780F46E3C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12809" y="3026745"/>
                      <a:ext cx="587478" cy="483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n-SG" sz="1600" dirty="0"/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1FFDC2D-CC2A-4F0C-BCB5-D780F46E3C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2809" y="3026745"/>
                      <a:ext cx="587478" cy="48317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B820BD7B-58F7-44FC-AC6B-B006AC2367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056" y="3026745"/>
                      <a:ext cx="587478" cy="483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oMath>
                        </m:oMathPara>
                      </a14:m>
                      <a:endParaRPr lang="en-SG" sz="1400" dirty="0"/>
                    </a:p>
                  </p:txBody>
                </p:sp>
              </mc:Choice>
              <mc:Fallback xmlns="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B820BD7B-58F7-44FC-AC6B-B006AC2367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19056" y="3026745"/>
                      <a:ext cx="587478" cy="483176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9" name="Freeform: Shape 103">
                  <a:extLst>
                    <a:ext uri="{FF2B5EF4-FFF2-40B4-BE49-F238E27FC236}">
                      <a16:creationId xmlns:a16="http://schemas.microsoft.com/office/drawing/2014/main" id="{C1E2A50E-3D12-4572-8A07-3E8843104F82}"/>
                    </a:ext>
                  </a:extLst>
                </p:cNvPr>
                <p:cNvSpPr/>
                <p:nvPr/>
              </p:nvSpPr>
              <p:spPr>
                <a:xfrm>
                  <a:off x="3671365" y="3115731"/>
                  <a:ext cx="444388" cy="405440"/>
                </a:xfrm>
                <a:custGeom>
                  <a:avLst/>
                  <a:gdLst>
                    <a:gd name="connsiteX0" fmla="*/ 395034 w 444388"/>
                    <a:gd name="connsiteY0" fmla="*/ 128016 h 405440"/>
                    <a:gd name="connsiteX1" fmla="*/ 230442 w 444388"/>
                    <a:gd name="connsiteY1" fmla="*/ 0 h 405440"/>
                    <a:gd name="connsiteX2" fmla="*/ 1842 w 444388"/>
                    <a:gd name="connsiteY2" fmla="*/ 128016 h 405440"/>
                    <a:gd name="connsiteX3" fmla="*/ 139002 w 444388"/>
                    <a:gd name="connsiteY3" fmla="*/ 402336 h 405440"/>
                    <a:gd name="connsiteX4" fmla="*/ 422466 w 444388"/>
                    <a:gd name="connsiteY4" fmla="*/ 283464 h 405440"/>
                    <a:gd name="connsiteX5" fmla="*/ 404178 w 444388"/>
                    <a:gd name="connsiteY5" fmla="*/ 274320 h 40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388" h="405440">
                      <a:moveTo>
                        <a:pt x="395034" y="128016"/>
                      </a:moveTo>
                      <a:cubicBezTo>
                        <a:pt x="345504" y="64008"/>
                        <a:pt x="295974" y="0"/>
                        <a:pt x="230442" y="0"/>
                      </a:cubicBezTo>
                      <a:cubicBezTo>
                        <a:pt x="164910" y="0"/>
                        <a:pt x="17082" y="60960"/>
                        <a:pt x="1842" y="128016"/>
                      </a:cubicBezTo>
                      <a:cubicBezTo>
                        <a:pt x="-13398" y="195072"/>
                        <a:pt x="68898" y="376428"/>
                        <a:pt x="139002" y="402336"/>
                      </a:cubicBezTo>
                      <a:cubicBezTo>
                        <a:pt x="209106" y="428244"/>
                        <a:pt x="422466" y="283464"/>
                        <a:pt x="422466" y="283464"/>
                      </a:cubicBezTo>
                      <a:cubicBezTo>
                        <a:pt x="466662" y="262128"/>
                        <a:pt x="435420" y="268224"/>
                        <a:pt x="404178" y="2743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0" name="Freeform: Shape 104">
                  <a:extLst>
                    <a:ext uri="{FF2B5EF4-FFF2-40B4-BE49-F238E27FC236}">
                      <a16:creationId xmlns:a16="http://schemas.microsoft.com/office/drawing/2014/main" id="{3C65910E-9A32-42A9-8149-2E5DA305CFA1}"/>
                    </a:ext>
                  </a:extLst>
                </p:cNvPr>
                <p:cNvSpPr/>
                <p:nvPr/>
              </p:nvSpPr>
              <p:spPr>
                <a:xfrm flipH="1">
                  <a:off x="4912795" y="3115731"/>
                  <a:ext cx="444387" cy="405441"/>
                </a:xfrm>
                <a:custGeom>
                  <a:avLst/>
                  <a:gdLst>
                    <a:gd name="connsiteX0" fmla="*/ 395034 w 444388"/>
                    <a:gd name="connsiteY0" fmla="*/ 128016 h 405440"/>
                    <a:gd name="connsiteX1" fmla="*/ 230442 w 444388"/>
                    <a:gd name="connsiteY1" fmla="*/ 0 h 405440"/>
                    <a:gd name="connsiteX2" fmla="*/ 1842 w 444388"/>
                    <a:gd name="connsiteY2" fmla="*/ 128016 h 405440"/>
                    <a:gd name="connsiteX3" fmla="*/ 139002 w 444388"/>
                    <a:gd name="connsiteY3" fmla="*/ 402336 h 405440"/>
                    <a:gd name="connsiteX4" fmla="*/ 422466 w 444388"/>
                    <a:gd name="connsiteY4" fmla="*/ 283464 h 405440"/>
                    <a:gd name="connsiteX5" fmla="*/ 404178 w 444388"/>
                    <a:gd name="connsiteY5" fmla="*/ 274320 h 40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388" h="405440">
                      <a:moveTo>
                        <a:pt x="395034" y="128016"/>
                      </a:moveTo>
                      <a:cubicBezTo>
                        <a:pt x="345504" y="64008"/>
                        <a:pt x="295974" y="0"/>
                        <a:pt x="230442" y="0"/>
                      </a:cubicBezTo>
                      <a:cubicBezTo>
                        <a:pt x="164910" y="0"/>
                        <a:pt x="17082" y="60960"/>
                        <a:pt x="1842" y="128016"/>
                      </a:cubicBezTo>
                      <a:cubicBezTo>
                        <a:pt x="-13398" y="195072"/>
                        <a:pt x="68898" y="376428"/>
                        <a:pt x="139002" y="402336"/>
                      </a:cubicBezTo>
                      <a:cubicBezTo>
                        <a:pt x="209106" y="428244"/>
                        <a:pt x="422466" y="283464"/>
                        <a:pt x="422466" y="283464"/>
                      </a:cubicBezTo>
                      <a:cubicBezTo>
                        <a:pt x="466662" y="262128"/>
                        <a:pt x="435420" y="268224"/>
                        <a:pt x="404178" y="2743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headEnd type="none" w="med" len="med"/>
                  <a:tailEnd type="triangle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205997" y="1670316"/>
            <a:ext cx="6577851" cy="1477328"/>
            <a:chOff x="205997" y="1921834"/>
            <a:chExt cx="6577851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997" y="1921834"/>
                  <a:ext cx="6577851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1.	underlying set	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dirty="0"/>
                    <a:t>	the set to be “partitioned”</a:t>
                  </a:r>
                </a:p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2.	components	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dirty="0"/>
                    <a:t>	subsets 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dirty="0"/>
                    <a:t>, mutually disjoint,</a:t>
                  </a:r>
                </a:p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			together union to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en-US" dirty="0"/>
                </a:p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3.	partition	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Blackadder ITC" panose="04020505051007020D02" pitchFamily="82" charset="0"/>
                        </a:rPr>
                        <m:t>C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	the set of all components</a:t>
                  </a:r>
                </a:p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4.	same-component relation	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US" dirty="0"/>
                    <a:t>	equivalence relation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97" y="1921834"/>
                  <a:ext cx="6577851" cy="1477328"/>
                </a:xfrm>
                <a:prstGeom prst="rect">
                  <a:avLst/>
                </a:prstGeom>
                <a:blipFill>
                  <a:blip r:embed="rId27"/>
                  <a:stretch>
                    <a:fillRect l="-834" t="-2066" b="-57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/>
            <p:cNvCxnSpPr/>
            <p:nvPr/>
          </p:nvCxnSpPr>
          <p:spPr>
            <a:xfrm>
              <a:off x="208075" y="1921834"/>
              <a:ext cx="64824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08075" y="3396889"/>
              <a:ext cx="64824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05997" y="3577829"/>
            <a:ext cx="7055229" cy="2046594"/>
            <a:chOff x="205997" y="3890474"/>
            <a:chExt cx="7055229" cy="20465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205997" y="3890474"/>
                  <a:ext cx="705522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1.	underlying set	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dirty="0"/>
                    <a:t>	the set of all vertices</a:t>
                  </a:r>
                </a:p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2.	relation	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dirty="0"/>
                    <a:t>	the set of all arrows</a:t>
                  </a:r>
                </a:p>
                <a:p>
                  <a:pPr marL="342900" indent="-342900">
                    <a:buAutoNum type="arabicPeriod" startAt="3"/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equivalence relation	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US" dirty="0"/>
                    <a:t>	if ignoring directions of arrows </a:t>
                  </a:r>
                </a:p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			one can walk </a:t>
                  </a:r>
                  <a:r>
                    <a:rPr lang="en-US" dirty="0" err="1"/>
                    <a:t>from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/>
                    <a:t> to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dirty="0"/>
                    <a:t>, then</a:t>
                  </a:r>
                </a:p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			there is an arrow from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/>
                    <a:t> to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US" dirty="0"/>
                </a:p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4.	equivalence classes	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dirty="0"/>
                    <a:t>	connected components</a:t>
                  </a:r>
                </a:p>
                <a:p>
                  <a:pPr>
                    <a:tabLst>
                      <a:tab pos="349250" algn="l"/>
                      <a:tab pos="2911475" algn="l"/>
                      <a:tab pos="3429000" algn="l"/>
                    </a:tabLst>
                  </a:pPr>
                  <a:r>
                    <a:rPr lang="en-US" dirty="0"/>
                    <a:t>5.	quotient	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/~</m:t>
                      </m:r>
                    </m:oMath>
                  </a14:m>
                  <a:r>
                    <a:rPr lang="en-US" dirty="0"/>
                    <a:t>	the set of all connected components</a:t>
                  </a:r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97" y="3890474"/>
                  <a:ext cx="7055229" cy="2031325"/>
                </a:xfrm>
                <a:prstGeom prst="rect">
                  <a:avLst/>
                </a:prstGeom>
                <a:blipFill>
                  <a:blip r:embed="rId28"/>
                  <a:stretch>
                    <a:fillRect l="-778" t="-1802" r="-259" b="-39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Connector 110"/>
            <p:cNvCxnSpPr/>
            <p:nvPr/>
          </p:nvCxnSpPr>
          <p:spPr>
            <a:xfrm>
              <a:off x="208075" y="3890474"/>
              <a:ext cx="69087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205997" y="5937068"/>
              <a:ext cx="69087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43C49AC6-D013-44FC-BA8A-4B58E621DB45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72A078A-91EE-4F08-8458-2F16F2AF1DD2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71AB5EE-8D59-404C-8B65-5795151F8A62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DE37EC9-AB18-4F4B-91EA-3784CDAA88D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B4540A6-90F0-48FE-8D96-421B273EA816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7334172-34E5-4581-913E-532E4EE6B68F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2082E16-57B1-4D52-9399-772179C37A08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6" name="Group 5"/>
          <p:cNvGrpSpPr/>
          <p:nvPr/>
        </p:nvGrpSpPr>
        <p:grpSpPr>
          <a:xfrm>
            <a:off x="6880581" y="336698"/>
            <a:ext cx="2054526" cy="2138566"/>
            <a:chOff x="6631296" y="336698"/>
            <a:chExt cx="2054526" cy="213856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CD783B2-6A99-4F93-84B3-948B22BF156F}"/>
                </a:ext>
              </a:extLst>
            </p:cNvPr>
            <p:cNvGrpSpPr/>
            <p:nvPr/>
          </p:nvGrpSpPr>
          <p:grpSpPr>
            <a:xfrm>
              <a:off x="6871215" y="336698"/>
              <a:ext cx="1574689" cy="1822281"/>
              <a:chOff x="4379942" y="3725062"/>
              <a:chExt cx="2465836" cy="2853545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2ACA453-ECD9-4924-B8B7-C096F9370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9942" y="3725062"/>
                <a:ext cx="2465836" cy="285354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10DCEA9-213E-4A9E-A4FD-FFC46782F11C}"/>
                      </a:ext>
                    </a:extLst>
                  </p:cNvPr>
                  <p:cNvSpPr txBox="1"/>
                  <p:nvPr/>
                </p:nvSpPr>
                <p:spPr>
                  <a:xfrm>
                    <a:off x="5020708" y="4775629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10DCEA9-213E-4A9E-A4FD-FFC46782F1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0708" y="4775629"/>
                    <a:ext cx="485148" cy="3932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6924AA3-9407-4F8D-B1A6-D4C20427409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0370" y="5175202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6924AA3-9407-4F8D-B1A6-D4C2042740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0370" y="5175202"/>
                    <a:ext cx="485148" cy="3932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A3E89972-FA24-4F8F-B39A-E3CA52D06E73}"/>
                      </a:ext>
                    </a:extLst>
                  </p:cNvPr>
                  <p:cNvSpPr txBox="1"/>
                  <p:nvPr/>
                </p:nvSpPr>
                <p:spPr>
                  <a:xfrm>
                    <a:off x="4844887" y="5448526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A3E89972-FA24-4F8F-B39A-E3CA52D06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4887" y="5448526"/>
                    <a:ext cx="485148" cy="3932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6250E9D-CED2-4DB4-A53A-08AC294947F5}"/>
                      </a:ext>
                    </a:extLst>
                  </p:cNvPr>
                  <p:cNvSpPr txBox="1"/>
                  <p:nvPr/>
                </p:nvSpPr>
                <p:spPr>
                  <a:xfrm>
                    <a:off x="5257077" y="5678116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6250E9D-CED2-4DB4-A53A-08AC294947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7077" y="5678116"/>
                    <a:ext cx="485148" cy="3932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DF93A18-C161-48DF-BCFA-E1D0343F73D4}"/>
                      </a:ext>
                    </a:extLst>
                  </p:cNvPr>
                  <p:cNvSpPr txBox="1"/>
                  <p:nvPr/>
                </p:nvSpPr>
                <p:spPr>
                  <a:xfrm>
                    <a:off x="5830116" y="4961852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DF93A18-C161-48DF-BCFA-E1D0343F73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0116" y="4961852"/>
                    <a:ext cx="485148" cy="3932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68E016F6-6489-4463-AB18-58C78424D0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91577" y="5782577"/>
                    <a:ext cx="485148" cy="393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SG" sz="14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E016F6-6489-4463-AB18-58C78424D0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577" y="5782577"/>
                    <a:ext cx="485148" cy="39328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08F0B0C-53E2-430B-A3C1-AA02DA14793C}"/>
                    </a:ext>
                  </a:extLst>
                </p:cNvPr>
                <p:cNvSpPr txBox="1"/>
                <p:nvPr/>
              </p:nvSpPr>
              <p:spPr>
                <a:xfrm>
                  <a:off x="6631296" y="2167487"/>
                  <a:ext cx="2054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SG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08F0B0C-53E2-430B-A3C1-AA02DA147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296" y="2167487"/>
                  <a:ext cx="2054526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9771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5504"/>
            <a:ext cx="9144000" cy="30357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62</a:t>
            </a:fld>
            <a:endParaRPr lang="en-SG" dirty="0"/>
          </a:p>
        </p:txBody>
      </p:sp>
      <p:sp>
        <p:nvSpPr>
          <p:cNvPr id="23" name="Rounded Rectangle 22"/>
          <p:cNvSpPr/>
          <p:nvPr/>
        </p:nvSpPr>
        <p:spPr>
          <a:xfrm>
            <a:off x="644577" y="2152650"/>
            <a:ext cx="7870773" cy="1391048"/>
          </a:xfrm>
          <a:prstGeom prst="roundRect">
            <a:avLst/>
          </a:prstGeom>
          <a:solidFill>
            <a:srgbClr val="0033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311442" y="2250032"/>
            <a:ext cx="6749716" cy="1196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22313" indent="-722313" algn="ctr">
              <a:tabLst>
                <a:tab pos="722313" algn="l"/>
              </a:tabLst>
            </a:pPr>
            <a:r>
              <a:rPr lang="en-SG" sz="3600" dirty="0">
                <a:solidFill>
                  <a:schemeClr val="bg1"/>
                </a:solidFill>
                <a:latin typeface="+mn-lt"/>
              </a:rPr>
              <a:t>6.4	Partial Order Relations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871B94-3749-4D59-A5A6-2CDC44A1822F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58CF51-E72E-484E-BBAC-FBABA6BE23C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418C9B-FC64-41AA-8524-6D3B4EC3C14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0A5506-86E2-4574-A27B-A028F88BB863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18E568-538D-4844-A6A2-6304BA6E19D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4105E79-BE2A-4B2A-A241-2F0DEEF04877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5F8AAD-685F-48AC-94B1-D4A6E8327E0F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DCD607-3987-4F05-B784-E1DD2B523BF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BED867-8B4E-4FF4-B410-5C346A78A741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1581B21-3004-4CB7-86F9-61B1C338F5D2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3ED2AA-9659-4612-9981-8DDD3082E44F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516CFE3-F504-4B91-8D7E-DB1F939ED748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076EA6-C6B7-45E6-931E-4BD164E190F6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56B2DB-D744-4153-A427-2FC236C0E519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AB12F1-865C-49A7-A39E-5B4375FDD68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32F29A-65BE-4C6A-9FB8-A798A7B171C0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687233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Antisymmetry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63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6.4.1 </a:t>
            </a:r>
            <a:r>
              <a:rPr lang="en-SG" sz="2800" dirty="0" err="1">
                <a:solidFill>
                  <a:schemeClr val="bg1"/>
                </a:solidFill>
              </a:rPr>
              <a:t>Antisymmetry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72D60E-3273-4854-877B-F631A59E69F5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8F8C93-7BDD-4CEC-9A9E-BD2DFFCE2488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118F6B-F538-4988-9169-9411D9C42064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516459-4B8D-4BF3-BEAC-FF318E90DCC7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F11AF36-9889-4124-B8CE-996CE00C85C0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84A607-E338-41BC-8E9C-B2C1082A0816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679595-3F87-4544-B41C-2EC94EEE340B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76189BA-1B24-4FBD-AF7E-D9CDEE784C23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061CD43-C890-48ED-B24F-A40C0E197007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24CBE83-E2AE-4D60-9EFE-29157A9EF9F5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188820-21B1-438D-AFDE-ED887393EEC1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602FE5-608D-4E5B-9C48-40AC2E222A4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50C239-DD69-4DC7-AA44-9353E472C4F5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E0F0FA-7AB4-4D09-9B8E-35884BD71515}"/>
                  </a:ext>
                </a:extLst>
              </p:cNvPr>
              <p:cNvSpPr txBox="1"/>
              <p:nvPr/>
            </p:nvSpPr>
            <p:spPr>
              <a:xfrm>
                <a:off x="708243" y="4908728"/>
                <a:ext cx="7727514" cy="1277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/>
                  <a:t>By taking the negation of the definition, you can see that a relation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400" dirty="0"/>
                  <a:t> is </a:t>
                </a:r>
                <a:r>
                  <a:rPr lang="en-US" altLang="en-US" sz="2400" b="1" i="1" dirty="0"/>
                  <a:t>not </a:t>
                </a:r>
                <a:r>
                  <a:rPr lang="en-US" altLang="en-US" sz="2400" b="1" dirty="0"/>
                  <a:t>antisymmetric</a:t>
                </a:r>
                <a:r>
                  <a:rPr lang="en-US" altLang="en-US" sz="2400" b="1" i="1" dirty="0"/>
                  <a:t> </a:t>
                </a:r>
                <a:r>
                  <a:rPr lang="en-US" altLang="en-US" sz="2400" dirty="0" err="1"/>
                  <a:t>iff</a:t>
                </a:r>
                <a:endParaRPr lang="en-US" alt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E0F0FA-7AB4-4D09-9B8E-35884BD7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43" y="4908728"/>
                <a:ext cx="7727514" cy="1277273"/>
              </a:xfrm>
              <a:prstGeom prst="rect">
                <a:avLst/>
              </a:prstGeom>
              <a:blipFill>
                <a:blip r:embed="rId3"/>
                <a:stretch>
                  <a:fillRect l="-1183" t="-3810"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08272-0CE9-461D-A505-846872E315BE}"/>
              </a:ext>
            </a:extLst>
          </p:cNvPr>
          <p:cNvGrpSpPr/>
          <p:nvPr/>
        </p:nvGrpSpPr>
        <p:grpSpPr>
          <a:xfrm>
            <a:off x="796409" y="1570699"/>
            <a:ext cx="7932276" cy="1430660"/>
            <a:chOff x="993228" y="4598517"/>
            <a:chExt cx="7932276" cy="14306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A250C4-170D-479C-9D2B-1751E8DF7C2D}"/>
                </a:ext>
              </a:extLst>
            </p:cNvPr>
            <p:cNvSpPr/>
            <p:nvPr/>
          </p:nvSpPr>
          <p:spPr>
            <a:xfrm>
              <a:off x="993228" y="4598521"/>
              <a:ext cx="7932276" cy="14306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8747CA-7F3F-48AE-9E6A-4011D557F67A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E16482-17A2-4ED3-932E-C80916E4F3D0}"/>
                </a:ext>
              </a:extLst>
            </p:cNvPr>
            <p:cNvSpPr txBox="1"/>
            <p:nvPr/>
          </p:nvSpPr>
          <p:spPr>
            <a:xfrm>
              <a:off x="1109375" y="45985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</a:t>
              </a:r>
              <a:r>
                <a:rPr lang="en-SG" sz="2400" dirty="0" err="1">
                  <a:solidFill>
                    <a:schemeClr val="bg1"/>
                  </a:solidFill>
                </a:rPr>
                <a:t>Antisymmetry</a:t>
              </a:r>
              <a:endParaRPr lang="en-SG" sz="2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BF074E6-A80C-4235-B942-738E670C21CB}"/>
                    </a:ext>
                  </a:extLst>
                </p:cNvPr>
                <p:cNvSpPr txBox="1"/>
                <p:nvPr/>
              </p:nvSpPr>
              <p:spPr>
                <a:xfrm>
                  <a:off x="1109375" y="5121236"/>
                  <a:ext cx="7600717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400" dirty="0"/>
                    <a:t> be a relation on a set</a:t>
                  </a:r>
                  <a:r>
                    <a:rPr lang="en-SG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.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400" dirty="0"/>
                    <a:t> is </a:t>
                  </a:r>
                  <a:r>
                    <a:rPr lang="en-SG" sz="2400" b="1" dirty="0"/>
                    <a:t>antisymmetric</a:t>
                  </a:r>
                  <a:r>
                    <a:rPr lang="en-SG" sz="2400" dirty="0"/>
                    <a:t> </a:t>
                  </a:r>
                  <a:r>
                    <a:rPr lang="en-SG" sz="2400" dirty="0" err="1"/>
                    <a:t>iff</a:t>
                  </a:r>
                  <a:endParaRPr lang="en-SG" sz="24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SG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BF074E6-A80C-4235-B942-738E670C21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21236"/>
                  <a:ext cx="7600717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283" t="-5369" b="-1409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EEE176-AD74-4694-AA2B-7AD9D648DBB6}"/>
              </a:ext>
            </a:extLst>
          </p:cNvPr>
          <p:cNvSpPr txBox="1"/>
          <p:nvPr/>
        </p:nvSpPr>
        <p:spPr>
          <a:xfrm>
            <a:off x="5642299" y="3708440"/>
            <a:ext cx="73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</a:t>
            </a:r>
            <a:endParaRPr lang="en-SG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C858E-C794-42A2-B96C-955150A9D2AF}"/>
              </a:ext>
            </a:extLst>
          </p:cNvPr>
          <p:cNvGrpSpPr/>
          <p:nvPr/>
        </p:nvGrpSpPr>
        <p:grpSpPr>
          <a:xfrm>
            <a:off x="1147429" y="3580023"/>
            <a:ext cx="1502752" cy="671112"/>
            <a:chOff x="1649303" y="3580023"/>
            <a:chExt cx="1502752" cy="671112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C44E53-1061-44EA-A67A-359630832569}"/>
                </a:ext>
              </a:extLst>
            </p:cNvPr>
            <p:cNvSpPr/>
            <p:nvPr/>
          </p:nvSpPr>
          <p:spPr>
            <a:xfrm flipH="1" flipV="1">
              <a:off x="1827721" y="3994300"/>
              <a:ext cx="1126273" cy="256835"/>
            </a:xfrm>
            <a:custGeom>
              <a:avLst/>
              <a:gdLst>
                <a:gd name="connsiteX0" fmla="*/ 0 w 1126273"/>
                <a:gd name="connsiteY0" fmla="*/ 212231 h 256835"/>
                <a:gd name="connsiteX1" fmla="*/ 524107 w 1126273"/>
                <a:gd name="connsiteY1" fmla="*/ 357 h 256835"/>
                <a:gd name="connsiteX2" fmla="*/ 1126273 w 1126273"/>
                <a:gd name="connsiteY2" fmla="*/ 256835 h 25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273" h="256835">
                  <a:moveTo>
                    <a:pt x="0" y="212231"/>
                  </a:moveTo>
                  <a:cubicBezTo>
                    <a:pt x="168197" y="102577"/>
                    <a:pt x="336395" y="-7077"/>
                    <a:pt x="524107" y="357"/>
                  </a:cubicBezTo>
                  <a:cubicBezTo>
                    <a:pt x="711819" y="7791"/>
                    <a:pt x="919046" y="132313"/>
                    <a:pt x="1126273" y="25683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D3EAA4-6C36-4F6D-AAAE-2FC620117645}"/>
                </a:ext>
              </a:extLst>
            </p:cNvPr>
            <p:cNvGrpSpPr/>
            <p:nvPr/>
          </p:nvGrpSpPr>
          <p:grpSpPr>
            <a:xfrm>
              <a:off x="1649303" y="3580023"/>
              <a:ext cx="1502752" cy="412595"/>
              <a:chOff x="2844892" y="4951139"/>
              <a:chExt cx="1502752" cy="412595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0129977-B289-4138-B0E9-96E5A1B675A1}"/>
                  </a:ext>
                </a:extLst>
              </p:cNvPr>
              <p:cNvGrpSpPr/>
              <p:nvPr/>
            </p:nvGrpSpPr>
            <p:grpSpPr>
              <a:xfrm>
                <a:off x="2844892" y="5163012"/>
                <a:ext cx="1502752" cy="200722"/>
                <a:chOff x="2657104" y="5163012"/>
                <a:chExt cx="1502752" cy="200722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031305F8-DE06-4D15-92FE-5CC57E0B0E39}"/>
                    </a:ext>
                  </a:extLst>
                </p:cNvPr>
                <p:cNvSpPr/>
                <p:nvPr/>
              </p:nvSpPr>
              <p:spPr>
                <a:xfrm>
                  <a:off x="2657104" y="5163012"/>
                  <a:ext cx="178418" cy="20072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E4725E6-A069-4069-8FF8-E675CB3B4AD8}"/>
                    </a:ext>
                  </a:extLst>
                </p:cNvPr>
                <p:cNvSpPr/>
                <p:nvPr/>
              </p:nvSpPr>
              <p:spPr>
                <a:xfrm>
                  <a:off x="3981438" y="5163012"/>
                  <a:ext cx="178418" cy="20072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86B8423-25C2-4B1A-98C3-1AE348F15F5D}"/>
                  </a:ext>
                </a:extLst>
              </p:cNvPr>
              <p:cNvSpPr/>
              <p:nvPr/>
            </p:nvSpPr>
            <p:spPr>
              <a:xfrm>
                <a:off x="3042953" y="4951139"/>
                <a:ext cx="1126273" cy="256835"/>
              </a:xfrm>
              <a:custGeom>
                <a:avLst/>
                <a:gdLst>
                  <a:gd name="connsiteX0" fmla="*/ 0 w 1126273"/>
                  <a:gd name="connsiteY0" fmla="*/ 212231 h 256835"/>
                  <a:gd name="connsiteX1" fmla="*/ 524107 w 1126273"/>
                  <a:gd name="connsiteY1" fmla="*/ 357 h 256835"/>
                  <a:gd name="connsiteX2" fmla="*/ 1126273 w 1126273"/>
                  <a:gd name="connsiteY2" fmla="*/ 256835 h 25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6273" h="256835">
                    <a:moveTo>
                      <a:pt x="0" y="212231"/>
                    </a:moveTo>
                    <a:cubicBezTo>
                      <a:pt x="168197" y="102577"/>
                      <a:pt x="336395" y="-7077"/>
                      <a:pt x="524107" y="357"/>
                    </a:cubicBezTo>
                    <a:cubicBezTo>
                      <a:pt x="711819" y="7791"/>
                      <a:pt x="919046" y="132313"/>
                      <a:pt x="1126273" y="25683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72459A2-17FF-40D7-B2B0-042AC8AC7DDE}"/>
              </a:ext>
            </a:extLst>
          </p:cNvPr>
          <p:cNvGrpSpPr/>
          <p:nvPr/>
        </p:nvGrpSpPr>
        <p:grpSpPr>
          <a:xfrm>
            <a:off x="4073442" y="3228278"/>
            <a:ext cx="1502752" cy="834943"/>
            <a:chOff x="2764537" y="4528791"/>
            <a:chExt cx="1502752" cy="8349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A329804-2F0F-4087-9F9C-528120C3EE21}"/>
                </a:ext>
              </a:extLst>
            </p:cNvPr>
            <p:cNvGrpSpPr/>
            <p:nvPr/>
          </p:nvGrpSpPr>
          <p:grpSpPr>
            <a:xfrm>
              <a:off x="2764537" y="4951139"/>
              <a:ext cx="1502752" cy="412595"/>
              <a:chOff x="2844892" y="4951139"/>
              <a:chExt cx="1502752" cy="41259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0E15320-ACD6-4F1A-AFEE-71975F77C509}"/>
                  </a:ext>
                </a:extLst>
              </p:cNvPr>
              <p:cNvGrpSpPr/>
              <p:nvPr/>
            </p:nvGrpSpPr>
            <p:grpSpPr>
              <a:xfrm>
                <a:off x="2844892" y="5163012"/>
                <a:ext cx="1502752" cy="200722"/>
                <a:chOff x="2657104" y="5163012"/>
                <a:chExt cx="1502752" cy="20072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F98CDFB-059F-4139-A272-9DC4AAE0C9B2}"/>
                    </a:ext>
                  </a:extLst>
                </p:cNvPr>
                <p:cNvSpPr/>
                <p:nvPr/>
              </p:nvSpPr>
              <p:spPr>
                <a:xfrm>
                  <a:off x="2657104" y="5163012"/>
                  <a:ext cx="178418" cy="20072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738E7678-C98A-4A16-AAEE-71BB366559CA}"/>
                    </a:ext>
                  </a:extLst>
                </p:cNvPr>
                <p:cNvSpPr/>
                <p:nvPr/>
              </p:nvSpPr>
              <p:spPr>
                <a:xfrm>
                  <a:off x="3981438" y="5163012"/>
                  <a:ext cx="178418" cy="20072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B5B2F06-8E27-4642-883C-55B5625CE6C1}"/>
                  </a:ext>
                </a:extLst>
              </p:cNvPr>
              <p:cNvSpPr/>
              <p:nvPr/>
            </p:nvSpPr>
            <p:spPr>
              <a:xfrm>
                <a:off x="3042953" y="4951139"/>
                <a:ext cx="1126273" cy="256835"/>
              </a:xfrm>
              <a:custGeom>
                <a:avLst/>
                <a:gdLst>
                  <a:gd name="connsiteX0" fmla="*/ 0 w 1126273"/>
                  <a:gd name="connsiteY0" fmla="*/ 212231 h 256835"/>
                  <a:gd name="connsiteX1" fmla="*/ 524107 w 1126273"/>
                  <a:gd name="connsiteY1" fmla="*/ 357 h 256835"/>
                  <a:gd name="connsiteX2" fmla="*/ 1126273 w 1126273"/>
                  <a:gd name="connsiteY2" fmla="*/ 256835 h 25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6273" h="256835">
                    <a:moveTo>
                      <a:pt x="0" y="212231"/>
                    </a:moveTo>
                    <a:cubicBezTo>
                      <a:pt x="168197" y="102577"/>
                      <a:pt x="336395" y="-7077"/>
                      <a:pt x="524107" y="357"/>
                    </a:cubicBezTo>
                    <a:cubicBezTo>
                      <a:pt x="711819" y="7791"/>
                      <a:pt x="919046" y="132313"/>
                      <a:pt x="1126273" y="25683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A9B5004-EFC8-4B55-88D4-A333E0153817}"/>
                    </a:ext>
                  </a:extLst>
                </p:cNvPr>
                <p:cNvSpPr txBox="1"/>
                <p:nvPr/>
              </p:nvSpPr>
              <p:spPr>
                <a:xfrm>
                  <a:off x="3309086" y="4528791"/>
                  <a:ext cx="3940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oMath>
                    </m:oMathPara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C2AE477-366F-4851-8F61-D045711C2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086" y="4528791"/>
                  <a:ext cx="3940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1FDF60-592A-4D90-AD70-8D3EA5DB2CCB}"/>
              </a:ext>
            </a:extLst>
          </p:cNvPr>
          <p:cNvGrpSpPr/>
          <p:nvPr/>
        </p:nvGrpSpPr>
        <p:grpSpPr>
          <a:xfrm>
            <a:off x="6519711" y="3887335"/>
            <a:ext cx="1502752" cy="883009"/>
            <a:chOff x="6519711" y="3887335"/>
            <a:chExt cx="1502752" cy="883009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445F48C-8330-4A7F-A205-4A6CF2A1471D}"/>
                </a:ext>
              </a:extLst>
            </p:cNvPr>
            <p:cNvGrpSpPr/>
            <p:nvPr/>
          </p:nvGrpSpPr>
          <p:grpSpPr>
            <a:xfrm>
              <a:off x="6698129" y="4089739"/>
              <a:ext cx="1126273" cy="680605"/>
              <a:chOff x="2942955" y="5365416"/>
              <a:chExt cx="1126273" cy="68060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940DF21-DC02-42BF-B587-B411C88522E7}"/>
                  </a:ext>
                </a:extLst>
              </p:cNvPr>
              <p:cNvSpPr/>
              <p:nvPr/>
            </p:nvSpPr>
            <p:spPr>
              <a:xfrm flipH="1" flipV="1">
                <a:off x="2942955" y="5365416"/>
                <a:ext cx="1126273" cy="256835"/>
              </a:xfrm>
              <a:custGeom>
                <a:avLst/>
                <a:gdLst>
                  <a:gd name="connsiteX0" fmla="*/ 0 w 1126273"/>
                  <a:gd name="connsiteY0" fmla="*/ 212231 h 256835"/>
                  <a:gd name="connsiteX1" fmla="*/ 524107 w 1126273"/>
                  <a:gd name="connsiteY1" fmla="*/ 357 h 256835"/>
                  <a:gd name="connsiteX2" fmla="*/ 1126273 w 1126273"/>
                  <a:gd name="connsiteY2" fmla="*/ 256835 h 25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6273" h="256835">
                    <a:moveTo>
                      <a:pt x="0" y="212231"/>
                    </a:moveTo>
                    <a:cubicBezTo>
                      <a:pt x="168197" y="102577"/>
                      <a:pt x="336395" y="-7077"/>
                      <a:pt x="524107" y="357"/>
                    </a:cubicBezTo>
                    <a:cubicBezTo>
                      <a:pt x="711819" y="7791"/>
                      <a:pt x="919046" y="132313"/>
                      <a:pt x="1126273" y="25683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2DDF644B-3F78-4237-AB88-6E45E13E3F6D}"/>
                      </a:ext>
                    </a:extLst>
                  </p:cNvPr>
                  <p:cNvSpPr txBox="1"/>
                  <p:nvPr/>
                </p:nvSpPr>
                <p:spPr>
                  <a:xfrm>
                    <a:off x="3333771" y="5584356"/>
                    <a:ext cx="4251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</m:oMath>
                      </m:oMathPara>
                    </a14:m>
                    <a:endParaRPr lang="en-SG" sz="24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2DDF644B-3F78-4237-AB88-6E45E13E3F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3771" y="5584356"/>
                    <a:ext cx="42514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A22C56C-3A97-43AD-93C4-978D30639F10}"/>
                </a:ext>
              </a:extLst>
            </p:cNvPr>
            <p:cNvGrpSpPr/>
            <p:nvPr/>
          </p:nvGrpSpPr>
          <p:grpSpPr>
            <a:xfrm>
              <a:off x="6519711" y="3887335"/>
              <a:ext cx="1502752" cy="200722"/>
              <a:chOff x="2657104" y="5163012"/>
              <a:chExt cx="1502752" cy="2007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4634F89-A1F7-4875-A88E-F7CBF4C1B3D0}"/>
                  </a:ext>
                </a:extLst>
              </p:cNvPr>
              <p:cNvSpPr/>
              <p:nvPr/>
            </p:nvSpPr>
            <p:spPr>
              <a:xfrm>
                <a:off x="2657104" y="5163012"/>
                <a:ext cx="178418" cy="2007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A95DD0A-AEF7-423C-8A56-AD6080EA3293}"/>
                  </a:ext>
                </a:extLst>
              </p:cNvPr>
              <p:cNvSpPr/>
              <p:nvPr/>
            </p:nvSpPr>
            <p:spPr>
              <a:xfrm>
                <a:off x="3981438" y="5163012"/>
                <a:ext cx="178418" cy="2007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909F2B8-3C27-45F8-9346-09738C313291}"/>
              </a:ext>
            </a:extLst>
          </p:cNvPr>
          <p:cNvSpPr txBox="1"/>
          <p:nvPr/>
        </p:nvSpPr>
        <p:spPr>
          <a:xfrm>
            <a:off x="1165739" y="3046680"/>
            <a:ext cx="148577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500" dirty="0">
                <a:solidFill>
                  <a:srgbClr val="C00000"/>
                </a:solidFill>
                <a:sym typeface="Wingdings 2" panose="05020102010507070707" pitchFamily="18" charset="2"/>
              </a:rPr>
              <a:t></a:t>
            </a:r>
            <a:endParaRPr lang="en-SG" sz="11500" dirty="0">
              <a:solidFill>
                <a:srgbClr val="C0000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875D49-555A-4A08-BF03-F1C7B2887742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A1BAE4B-AC65-4C6F-810B-1100A5972255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D3417A6-D5D5-4698-8500-88B14D02C0CC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405889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Antisymmetry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64</a:t>
            </a:fld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BE8889-8B9A-46A7-8932-84ECEF4FC68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626305-EB50-4533-8D03-130F48ED47A1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8DADCF-6CE3-4D6F-A275-291E1381C913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2790752-49EE-4C2D-A46B-2E52C08460EE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DD4554-0E6E-42FE-84E7-B7E9A7E61D8E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95B8C0-9B08-4477-B53D-C46413C41981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F329773-C9FD-4828-B451-27AE59D4F8FA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6129B8-5783-480F-9F56-2909A3428C7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19D5229-0A83-4013-AD13-05053683F6AD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5AC0E07-218A-45C1-B860-C1C6255EE95D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547F3B-1376-4A16-B30A-119A7DD8AA69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5F6C37C-727C-4198-B71F-7F7210803684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EB2C457-533E-4125-8D7A-FEC8DFF30C35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F56050-37FD-4DF9-B93F-C3E3F4FC5D8E}"/>
                  </a:ext>
                </a:extLst>
              </p:cNvPr>
              <p:cNvSpPr txBox="1"/>
              <p:nvPr/>
            </p:nvSpPr>
            <p:spPr>
              <a:xfrm>
                <a:off x="992584" y="900537"/>
                <a:ext cx="7894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big question: Is </a:t>
                </a:r>
                <a:r>
                  <a:rPr lang="en-US" sz="2800" dirty="0" err="1"/>
                  <a:t>antisymmetry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800" dirty="0"/>
                  <a:t>symmetry)?</a:t>
                </a:r>
                <a:endParaRPr lang="en-SG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F56050-37FD-4DF9-B93F-C3E3F4FC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4" y="900537"/>
                <a:ext cx="7894309" cy="523220"/>
              </a:xfrm>
              <a:prstGeom prst="rect">
                <a:avLst/>
              </a:prstGeom>
              <a:blipFill>
                <a:blip r:embed="rId3"/>
                <a:stretch>
                  <a:fillRect l="-1622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3BCAFC4-4712-4DE3-8957-A2B4751B74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6" t="15599" r="27491"/>
          <a:stretch/>
        </p:blipFill>
        <p:spPr>
          <a:xfrm>
            <a:off x="257106" y="1049004"/>
            <a:ext cx="595325" cy="825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5787F9-2FA6-4B2B-84CA-E48CAD3BF57F}"/>
                  </a:ext>
                </a:extLst>
              </p:cNvPr>
              <p:cNvSpPr txBox="1"/>
              <p:nvPr/>
            </p:nvSpPr>
            <p:spPr>
              <a:xfrm>
                <a:off x="1131167" y="1473429"/>
                <a:ext cx="40819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be a relation on a set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5787F9-2FA6-4B2B-84CA-E48CAD3BF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67" y="1473429"/>
                <a:ext cx="4081972" cy="461665"/>
              </a:xfrm>
              <a:prstGeom prst="rect">
                <a:avLst/>
              </a:prstGeom>
              <a:blipFill>
                <a:blip r:embed="rId5"/>
                <a:stretch>
                  <a:fillRect l="-2392" t="-10667" b="-30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E830-E7C8-47ED-A3B7-AE46415F33A3}"/>
                  </a:ext>
                </a:extLst>
              </p:cNvPr>
              <p:cNvSpPr txBox="1"/>
              <p:nvPr/>
            </p:nvSpPr>
            <p:spPr>
              <a:xfrm>
                <a:off x="492308" y="1961529"/>
                <a:ext cx="3235142" cy="7078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/>
                  <a:t>symmetric</a:t>
                </a:r>
                <a:r>
                  <a:rPr lang="en-US" sz="2000" dirty="0"/>
                  <a:t> </a:t>
                </a:r>
              </a:p>
              <a:p>
                <a:pPr algn="ctr"/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𝑥𝑅𝑦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𝑦𝑅𝑥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SG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E830-E7C8-47ED-A3B7-AE46415F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8" y="1961529"/>
                <a:ext cx="3235142" cy="707886"/>
              </a:xfrm>
              <a:prstGeom prst="rect">
                <a:avLst/>
              </a:prstGeom>
              <a:blipFill>
                <a:blip r:embed="rId6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00D35FD-091C-4809-B5EF-CD15263CA216}"/>
                  </a:ext>
                </a:extLst>
              </p:cNvPr>
              <p:cNvSpPr txBox="1"/>
              <p:nvPr/>
            </p:nvSpPr>
            <p:spPr>
              <a:xfrm>
                <a:off x="4253358" y="2833431"/>
                <a:ext cx="4033392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/>
                  <a:t>antisymmetric</a:t>
                </a:r>
                <a:r>
                  <a:rPr lang="en-US" sz="2000" dirty="0"/>
                  <a:t> </a:t>
                </a:r>
              </a:p>
              <a:p>
                <a:pPr algn="ctr"/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SG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𝑥𝑅𝑦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𝑦𝑅𝑥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SG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00D35FD-091C-4809-B5EF-CD15263CA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58" y="2833431"/>
                <a:ext cx="4033392" cy="707886"/>
              </a:xfrm>
              <a:prstGeom prst="rect">
                <a:avLst/>
              </a:prstGeom>
              <a:blipFill>
                <a:blip r:embed="rId7"/>
                <a:stretch>
                  <a:fillRect l="-151" t="-5172" b="-1465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B477055-112A-4B33-A620-62667DB128BE}"/>
              </a:ext>
            </a:extLst>
          </p:cNvPr>
          <p:cNvGrpSpPr/>
          <p:nvPr/>
        </p:nvGrpSpPr>
        <p:grpSpPr>
          <a:xfrm>
            <a:off x="3767375" y="2960829"/>
            <a:ext cx="5005357" cy="492716"/>
            <a:chOff x="3972825" y="3007132"/>
            <a:chExt cx="5005357" cy="4927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7276962-DF1A-4FE4-AB70-07DF064C62AC}"/>
                    </a:ext>
                  </a:extLst>
                </p:cNvPr>
                <p:cNvSpPr txBox="1"/>
                <p:nvPr/>
              </p:nvSpPr>
              <p:spPr>
                <a:xfrm>
                  <a:off x="3972825" y="3007132"/>
                  <a:ext cx="462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SG" sz="2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7276962-DF1A-4FE4-AB70-07DF064C6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825" y="3007132"/>
                  <a:ext cx="462832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4F0B404-AF5C-4C76-B834-106D17CCEF58}"/>
                    </a:ext>
                  </a:extLst>
                </p:cNvPr>
                <p:cNvSpPr txBox="1"/>
                <p:nvPr/>
              </p:nvSpPr>
              <p:spPr>
                <a:xfrm>
                  <a:off x="8515350" y="3038183"/>
                  <a:ext cx="4628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SG" sz="2400" b="1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4F0B404-AF5C-4C76-B834-106D17CCE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350" y="3038183"/>
                  <a:ext cx="46283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CACB14-9B3A-4C96-A0AA-B516671664F0}"/>
              </a:ext>
            </a:extLst>
          </p:cNvPr>
          <p:cNvGrpSpPr/>
          <p:nvPr/>
        </p:nvGrpSpPr>
        <p:grpSpPr>
          <a:xfrm>
            <a:off x="492307" y="2833431"/>
            <a:ext cx="3235143" cy="707886"/>
            <a:chOff x="492307" y="2833431"/>
            <a:chExt cx="3421771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2A788B-0B93-4C3E-A94F-54356699D72F}"/>
                    </a:ext>
                  </a:extLst>
                </p:cNvPr>
                <p:cNvSpPr txBox="1"/>
                <p:nvPr/>
              </p:nvSpPr>
              <p:spPr>
                <a:xfrm>
                  <a:off x="492307" y="2833431"/>
                  <a:ext cx="3421771" cy="707886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000" dirty="0"/>
                    <a:t> is </a:t>
                  </a:r>
                  <a:r>
                    <a:rPr lang="en-US" sz="2000" b="1" dirty="0"/>
                    <a:t>not symmetric </a:t>
                  </a:r>
                </a:p>
                <a:p>
                  <a:pPr algn="ctr"/>
                  <a:r>
                    <a:rPr lang="en-US" sz="2000" dirty="0" err="1"/>
                    <a:t>iff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𝑥𝑅𝑦</m:t>
                          </m:r>
                          <m:r>
                            <a:rPr lang="en-US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𝑦𝑅𝑥</m:t>
                          </m:r>
                        </m:e>
                      </m:d>
                    </m:oMath>
                  </a14:m>
                  <a:r>
                    <a:rPr lang="en-US" altLang="en-US" sz="2000" dirty="0"/>
                    <a:t>.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2A788B-0B93-4C3E-A94F-54356699D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307" y="2833431"/>
                  <a:ext cx="3421771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172" b="-1465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B883456-6A0F-4444-A23A-5FC26965EB03}"/>
                </a:ext>
              </a:extLst>
            </p:cNvPr>
            <p:cNvCxnSpPr/>
            <p:nvPr/>
          </p:nvCxnSpPr>
          <p:spPr>
            <a:xfrm flipH="1">
              <a:off x="3110847" y="3231732"/>
              <a:ext cx="215901" cy="2218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E50C004-99C4-48CF-BF06-1B300814501F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B90E53-B101-4D96-B406-EF13123F2F7B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ABDFF82-C6C0-41F8-BEED-F43E2B4EA207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14AE9D-BF2E-412B-9084-ADCC01BB5166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2413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Antisymmetry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1042430"/>
                <a:ext cx="828096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#19: </a:t>
                </a: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 be the “divides” relation on the set of all positive integers,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400" dirty="0"/>
                  <a:t> be the “divides” relation on the set of all integers.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1042430"/>
                <a:ext cx="8280966" cy="1200329"/>
              </a:xfrm>
              <a:prstGeom prst="rect">
                <a:avLst/>
              </a:prstGeom>
              <a:blipFill>
                <a:blip r:embed="rId3"/>
                <a:stretch>
                  <a:fillRect l="-1178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CDEAB-496E-4DCE-891D-D16AEB53E3FC}"/>
                  </a:ext>
                </a:extLst>
              </p:cNvPr>
              <p:cNvSpPr txBox="1"/>
              <p:nvPr/>
            </p:nvSpPr>
            <p:spPr>
              <a:xfrm>
                <a:off x="537690" y="2889421"/>
                <a:ext cx="795611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b="1" dirty="0"/>
                  <a:t>a. </a:t>
                </a:r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 antisymmetric? Prove or give a counterexample.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CDEAB-496E-4DCE-891D-D16AEB53E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2889421"/>
                <a:ext cx="7956114" cy="461665"/>
              </a:xfrm>
              <a:prstGeom prst="rect">
                <a:avLst/>
              </a:prstGeom>
              <a:blipFill>
                <a:blip r:embed="rId4"/>
                <a:stretch>
                  <a:fillRect l="-1149"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19D7EB-7604-40B3-BB3A-A66E32436198}"/>
                  </a:ext>
                </a:extLst>
              </p:cNvPr>
              <p:cNvSpPr txBox="1"/>
              <p:nvPr/>
            </p:nvSpPr>
            <p:spPr>
              <a:xfrm>
                <a:off x="537690" y="3413257"/>
                <a:ext cx="7547531" cy="31239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 is antisymmetric:</a:t>
                </a:r>
              </a:p>
              <a:p>
                <a:pPr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dirty="0"/>
                  <a:t>1.	Suppose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360363" indent="-360363"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dirty="0"/>
                  <a:t>2.	Then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𝑠𝑏</m:t>
                    </m:r>
                  </m:oMath>
                </a14:m>
                <a:r>
                  <a:rPr lang="en-US" altLang="en-US" sz="2400" dirty="0"/>
                  <a:t> for some integers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dirty="0">
                    <a:solidFill>
                      <a:srgbClr val="006600"/>
                    </a:solidFill>
                  </a:rPr>
                  <a:t>(by definition of “divides”)</a:t>
                </a:r>
                <a:r>
                  <a:rPr lang="en-US" altLang="en-US" sz="2400" dirty="0"/>
                  <a:t>.  It follows that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𝑟𝑎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𝑠𝑏</m:t>
                        </m:r>
                      </m:e>
                    </m:d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400" dirty="0"/>
              </a:p>
              <a:p>
                <a:pPr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dirty="0"/>
                  <a:t>3.	Dividing both sides by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gives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400" dirty="0"/>
              </a:p>
              <a:p>
                <a:pPr marL="360363" indent="-360363"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dirty="0"/>
                  <a:t>4.	The only product of two positive integers that equals 1 is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360363" indent="-360363"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dirty="0"/>
                  <a:t>5.	Thus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2400" dirty="0"/>
                  <a:t>, and so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𝑠𝑏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=1∙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19D7EB-7604-40B3-BB3A-A66E32436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3413257"/>
                <a:ext cx="7547531" cy="3123932"/>
              </a:xfrm>
              <a:prstGeom prst="rect">
                <a:avLst/>
              </a:prstGeom>
              <a:blipFill>
                <a:blip r:embed="rId5"/>
                <a:stretch>
                  <a:fillRect l="-1212" t="-1563" r="-2100" b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4172D16B-6820-4B90-AA1F-FCCFEEACEF9F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329758-509F-4473-813D-2C7EE9CCD71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D5368FC-B9BB-4590-8A47-8B1E51227507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FEF6D87-2888-4BF1-B817-8E8CF6AB6E47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D01C438-259B-465B-8D28-D7E888F2658E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19E777-1F43-4A92-A163-85F5B40782C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629F244-B8AA-4132-AFF2-68A1D496970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158F02A-EC32-421E-A561-0DFDB589E57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E6F350B-1E01-45AC-B4C8-E697DF676B47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438D9A-C971-4907-9072-AF3ADD9426FD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2ABE2C7-084D-4534-AB70-6AA755864528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92E138-9BA3-4D20-B7D0-E1227E4400DE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69753" y="1935598"/>
                <a:ext cx="4080937" cy="830997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753" y="1935598"/>
                <a:ext cx="4080937" cy="830997"/>
              </a:xfrm>
              <a:prstGeom prst="rect">
                <a:avLst/>
              </a:prstGeom>
              <a:blipFill>
                <a:blip r:embed="rId6"/>
                <a:stretch>
                  <a:fillRect b="-709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96A37E9F-22CE-4ED5-ABFA-CC529B27B3EA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CB9956-10F8-47A7-BE77-9119D24369C0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0941354-236F-4F57-949E-F3C0665203C2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14ED79B-123B-4BD9-914E-6F67AFA097A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40526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Antisymmetry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66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1042430"/>
                <a:ext cx="828096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#19: </a:t>
                </a: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 be the “divides” relation on the set of all positive integers,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400" dirty="0"/>
                  <a:t> be the “divides” relation on the set of all integers.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1042430"/>
                <a:ext cx="8280966" cy="1200329"/>
              </a:xfrm>
              <a:prstGeom prst="rect">
                <a:avLst/>
              </a:prstGeom>
              <a:blipFill>
                <a:blip r:embed="rId3"/>
                <a:stretch>
                  <a:fillRect l="-1178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CDEAB-496E-4DCE-891D-D16AEB53E3FC}"/>
                  </a:ext>
                </a:extLst>
              </p:cNvPr>
              <p:cNvSpPr txBox="1"/>
              <p:nvPr/>
            </p:nvSpPr>
            <p:spPr>
              <a:xfrm>
                <a:off x="537690" y="2889421"/>
                <a:ext cx="795611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b="1" dirty="0"/>
                  <a:t>a. </a:t>
                </a:r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 antisymmetric? Prove or give a counterexample.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CDEAB-496E-4DCE-891D-D16AEB53E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2889421"/>
                <a:ext cx="7956114" cy="461665"/>
              </a:xfrm>
              <a:prstGeom prst="rect">
                <a:avLst/>
              </a:prstGeom>
              <a:blipFill>
                <a:blip r:embed="rId4"/>
                <a:stretch>
                  <a:fillRect l="-1149"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19D7EB-7604-40B3-BB3A-A66E32436198}"/>
                  </a:ext>
                </a:extLst>
              </p:cNvPr>
              <p:cNvSpPr txBox="1"/>
              <p:nvPr/>
            </p:nvSpPr>
            <p:spPr>
              <a:xfrm>
                <a:off x="628650" y="4431131"/>
                <a:ext cx="7547531" cy="164660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 is antisymmetric:</a:t>
                </a:r>
              </a:p>
              <a:p>
                <a:pPr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dirty="0"/>
                  <a:t>1.	Suppose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360363" indent="-360363"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dirty="0"/>
                  <a:t>2.	Then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dirty="0">
                    <a:solidFill>
                      <a:srgbClr val="006600"/>
                    </a:solidFill>
                  </a:rPr>
                  <a:t>by Theorem 4.3.1</a:t>
                </a:r>
                <a:r>
                  <a:rPr lang="en-US" altLang="en-US" sz="2400" dirty="0"/>
                  <a:t>.</a:t>
                </a:r>
              </a:p>
              <a:p>
                <a:pPr marL="360363" indent="-360363">
                  <a:spcBef>
                    <a:spcPct val="0"/>
                  </a:spcBef>
                  <a:tabLst>
                    <a:tab pos="360363" algn="l"/>
                  </a:tabLst>
                </a:pPr>
                <a:r>
                  <a:rPr lang="en-US" altLang="en-US" sz="2400" dirty="0"/>
                  <a:t>3.	So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19D7EB-7604-40B3-BB3A-A66E32436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31131"/>
                <a:ext cx="7547531" cy="1646605"/>
              </a:xfrm>
              <a:prstGeom prst="rect">
                <a:avLst/>
              </a:prstGeom>
              <a:blipFill>
                <a:blip r:embed="rId5"/>
                <a:stretch>
                  <a:fillRect l="-1212" t="-2963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4172D16B-6820-4B90-AA1F-FCCFEEACEF9F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329758-509F-4473-813D-2C7EE9CCD71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D5368FC-B9BB-4590-8A47-8B1E51227507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FEF6D87-2888-4BF1-B817-8E8CF6AB6E47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D01C438-259B-465B-8D28-D7E888F2658E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19E777-1F43-4A92-A163-85F5B40782CD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629F244-B8AA-4132-AFF2-68A1D496970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158F02A-EC32-421E-A561-0DFDB589E57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E6F350B-1E01-45AC-B4C8-E697DF676B47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438D9A-C971-4907-9072-AF3ADD9426FD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2ABE2C7-084D-4534-AB70-6AA755864528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92E138-9BA3-4D20-B7D0-E1227E4400DE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69753" y="1935598"/>
                <a:ext cx="4080937" cy="830997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753" y="1935598"/>
                <a:ext cx="4080937" cy="830997"/>
              </a:xfrm>
              <a:prstGeom prst="rect">
                <a:avLst/>
              </a:prstGeom>
              <a:blipFill>
                <a:blip r:embed="rId6"/>
                <a:stretch>
                  <a:fillRect b="-709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96A37E9F-22CE-4ED5-ABFA-CC529B27B3EA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CB9956-10F8-47A7-BE77-9119D24369C0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0941354-236F-4F57-949E-F3C0665203C2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14ED79B-123B-4BD9-914E-6F67AFA097A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412FB6-94A3-4ED7-BC63-D8723E018D44}"/>
                  </a:ext>
                </a:extLst>
              </p:cNvPr>
              <p:cNvSpPr txBox="1"/>
              <p:nvPr/>
            </p:nvSpPr>
            <p:spPr>
              <a:xfrm>
                <a:off x="754136" y="3413257"/>
                <a:ext cx="7422045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Alternatively, we may use Theorem 4.3.1 (see lecture #4):</a:t>
                </a:r>
              </a:p>
              <a:p>
                <a:r>
                  <a:rPr lang="en-US" sz="2400" dirty="0">
                    <a:solidFill>
                      <a:srgbClr val="0000FF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SG" sz="2400" dirty="0">
                    <a:solidFill>
                      <a:srgbClr val="0000FF"/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SG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400" dirty="0">
                    <a:solidFill>
                      <a:srgbClr val="0000FF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SG" sz="2400" dirty="0">
                    <a:solidFill>
                      <a:srgbClr val="0000FF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412FB6-94A3-4ED7-BC63-D8723E018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6" y="3413257"/>
                <a:ext cx="7422045" cy="907941"/>
              </a:xfrm>
              <a:prstGeom prst="rect">
                <a:avLst/>
              </a:prstGeom>
              <a:blipFill>
                <a:blip r:embed="rId7"/>
                <a:stretch>
                  <a:fillRect l="-1315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0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Antisymmetry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1042430"/>
                <a:ext cx="828096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#19: </a:t>
                </a: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 be the “divides” relation on the set of all positive integers,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400" dirty="0"/>
                  <a:t> be the “divides” relation on the set of all integers.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1042430"/>
                <a:ext cx="8280966" cy="1200329"/>
              </a:xfrm>
              <a:prstGeom prst="rect">
                <a:avLst/>
              </a:prstGeom>
              <a:blipFill>
                <a:blip r:embed="rId3"/>
                <a:stretch>
                  <a:fillRect l="-1178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CDEAB-496E-4DCE-891D-D16AEB53E3FC}"/>
                  </a:ext>
                </a:extLst>
              </p:cNvPr>
              <p:cNvSpPr txBox="1"/>
              <p:nvPr/>
            </p:nvSpPr>
            <p:spPr>
              <a:xfrm>
                <a:off x="537690" y="2889421"/>
                <a:ext cx="795611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b="1" dirty="0"/>
                  <a:t>b. </a:t>
                </a:r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400" dirty="0"/>
                  <a:t> antisymmetric? Prove or give a counterexample.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CDEAB-496E-4DCE-891D-D16AEB53E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2889421"/>
                <a:ext cx="7956114" cy="461665"/>
              </a:xfrm>
              <a:prstGeom prst="rect">
                <a:avLst/>
              </a:prstGeom>
              <a:blipFill>
                <a:blip r:embed="rId4"/>
                <a:stretch>
                  <a:fillRect l="-1149"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EA6AFA2D-285A-4D16-B4B2-C04A3DF595B1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E48DD5D-0C83-496B-A4A4-3FAED611C1F1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6B04CC-A99D-44BE-9096-086C29E36CE9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99EA335-37A4-45DC-91DF-CEE8CCDA4766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22D9E3D-A518-4381-89A8-0F0141A4C2B1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FC1030-0205-428E-A0F1-CD505D0EA236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D6EB4C2-D872-4C3F-8944-08B4040B364E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167B09B-BA6D-4A5E-9697-5E48452B9883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476FF03-5B67-4E22-8594-8EEB0F7A202B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C5CE05-C97C-4BF3-8D42-9ACE7DC055F7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30CD78B-076A-4132-A7AE-6F5F6057761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D8107F3-4D8A-4671-9F4C-BC9F860129D4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469753" y="1935598"/>
                <a:ext cx="4080937" cy="830997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753" y="1935598"/>
                <a:ext cx="4080937" cy="830997"/>
              </a:xfrm>
              <a:prstGeom prst="rect">
                <a:avLst/>
              </a:prstGeom>
              <a:blipFill>
                <a:blip r:embed="rId6"/>
                <a:stretch>
                  <a:fillRect b="-7092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3266DAB-9412-461A-BA0D-8F5A2323C992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C6611B-4B6B-4E47-8D57-EE845717BDCC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37DC96-614C-4431-A198-531F829194B2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6B7F05-FA11-426D-9C84-1525C9B16D77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DC374B4-2857-4D3F-A3C5-07E85534758D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593156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Partial Order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68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6.4.2 Partial Order Relations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415123" y="3138643"/>
                <a:ext cx="829074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  <a:defRPr/>
                </a:pPr>
                <a:r>
                  <a:rPr lang="en-US" sz="2400" dirty="0"/>
                  <a:t>Two fundamental partial order relations are the “</a:t>
                </a:r>
                <a:r>
                  <a:rPr lang="en-US" sz="2400" dirty="0">
                    <a:solidFill>
                      <a:srgbClr val="0033CC"/>
                    </a:solidFill>
                  </a:rPr>
                  <a:t>less than or equal to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rgbClr val="0033CC"/>
                    </a:solidFill>
                  </a:rPr>
                  <a:t>)</a:t>
                </a:r>
                <a:r>
                  <a:rPr lang="en-US" sz="2400" dirty="0"/>
                  <a:t>” relation on a set of real numbers and the “</a:t>
                </a:r>
                <a:r>
                  <a:rPr lang="en-US" sz="2400" dirty="0">
                    <a:solidFill>
                      <a:srgbClr val="0033CC"/>
                    </a:solidFill>
                  </a:rPr>
                  <a:t>subset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srgbClr val="0033CC"/>
                    </a:solidFill>
                  </a:rPr>
                  <a:t>)</a:t>
                </a:r>
                <a:r>
                  <a:rPr lang="en-US" sz="2400" dirty="0"/>
                  <a:t>” relation on a set of sets.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3" y="3138643"/>
                <a:ext cx="8290746" cy="1200329"/>
              </a:xfrm>
              <a:prstGeom prst="rect">
                <a:avLst/>
              </a:prstGeom>
              <a:blipFill>
                <a:blip r:embed="rId3"/>
                <a:stretch>
                  <a:fillRect l="-1103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9F3C22DD-F687-4346-90DA-E95DB7DE7576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056353-A5B9-45A8-B849-18A2B68E59E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0CB799-5F67-443C-903B-F1EB1228CE50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B72591-218B-4C30-9EF1-25E20743FFEE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6B02611-AAC8-4FB7-B0A8-0CECF6F17F28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FD6A32-ECB0-4E1A-807E-29A9CDBDF86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94753F3-CF61-4AE5-BE74-5C8421CDC42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2C9158B-1AB0-4E33-801A-F135116B7442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0AA3F3-AA1C-4405-AAD8-ECB933D07C48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AAA69A-7AAE-4713-954E-82701701F5A4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0A7663-F2D9-4172-9C52-D69E4CAA3310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A0E68DF-6F9A-4A9F-B180-73275554ACA0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0A7441-0A0F-4E42-BDE1-8EEFE8D42CD7}"/>
              </a:ext>
            </a:extLst>
          </p:cNvPr>
          <p:cNvGrpSpPr/>
          <p:nvPr/>
        </p:nvGrpSpPr>
        <p:grpSpPr>
          <a:xfrm>
            <a:off x="492307" y="1439254"/>
            <a:ext cx="7932276" cy="1678283"/>
            <a:chOff x="993228" y="4598517"/>
            <a:chExt cx="7932276" cy="16782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493B447-AEE6-4598-BFBD-1BF01E0D0BAD}"/>
                </a:ext>
              </a:extLst>
            </p:cNvPr>
            <p:cNvSpPr/>
            <p:nvPr/>
          </p:nvSpPr>
          <p:spPr>
            <a:xfrm>
              <a:off x="993228" y="4598520"/>
              <a:ext cx="7932276" cy="167827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C7C616-F4FA-4D69-A572-78899293E91D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E3EA2C-DDC6-4B51-B105-6C5A76971456}"/>
                </a:ext>
              </a:extLst>
            </p:cNvPr>
            <p:cNvSpPr txBox="1"/>
            <p:nvPr/>
          </p:nvSpPr>
          <p:spPr>
            <a:xfrm>
              <a:off x="1109375" y="45985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Partial Order Relation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392B2A-24CA-4856-B7E4-B63C6E90C320}"/>
                    </a:ext>
                  </a:extLst>
                </p:cNvPr>
                <p:cNvSpPr txBox="1"/>
                <p:nvPr/>
              </p:nvSpPr>
              <p:spPr>
                <a:xfrm>
                  <a:off x="1109375" y="5076471"/>
                  <a:ext cx="76211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400" dirty="0"/>
                    <a:t> be a relation on a set</a:t>
                  </a:r>
                  <a:r>
                    <a:rPr lang="en-SG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. Then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400" dirty="0"/>
                    <a:t> is a </a:t>
                  </a:r>
                  <a:r>
                    <a:rPr lang="en-SG" sz="2400" b="1" dirty="0"/>
                    <a:t>partial order relation </a:t>
                  </a:r>
                  <a:r>
                    <a:rPr lang="en-SG" sz="2400" dirty="0"/>
                    <a:t>(or simply </a:t>
                  </a:r>
                  <a:r>
                    <a:rPr lang="en-SG" sz="2400" b="1" dirty="0"/>
                    <a:t>partial order</a:t>
                  </a:r>
                  <a:r>
                    <a:rPr lang="en-SG" sz="2400" dirty="0"/>
                    <a:t>) </a:t>
                  </a:r>
                  <a:r>
                    <a:rPr lang="en-SG" sz="2400" dirty="0" err="1"/>
                    <a:t>iff</a:t>
                  </a:r>
                  <a:r>
                    <a:rPr lang="en-SG" sz="2400" dirty="0"/>
                    <a:t>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SG" sz="2400" dirty="0"/>
                    <a:t> is reflexive, antisymmetric and transitive.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392B2A-24CA-4856-B7E4-B63C6E90C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076471"/>
                  <a:ext cx="7621146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1280" t="-4082" b="-1122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A595A8F3-E46E-4241-8B65-FACE3FB52F99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443A37-EF26-4E4F-A235-459C483E1065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FAD1C9-F6B1-46DA-8B4B-A204C32110DE}"/>
              </a:ext>
            </a:extLst>
          </p:cNvPr>
          <p:cNvGrpSpPr/>
          <p:nvPr/>
        </p:nvGrpSpPr>
        <p:grpSpPr>
          <a:xfrm>
            <a:off x="442674" y="4531901"/>
            <a:ext cx="7932276" cy="1353716"/>
            <a:chOff x="993228" y="4598517"/>
            <a:chExt cx="7932276" cy="135371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163442-1D20-40BE-AACC-3CD9B8C8EDA4}"/>
                </a:ext>
              </a:extLst>
            </p:cNvPr>
            <p:cNvSpPr/>
            <p:nvPr/>
          </p:nvSpPr>
          <p:spPr>
            <a:xfrm>
              <a:off x="993228" y="4598521"/>
              <a:ext cx="7932276" cy="135371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DDB88E6-3328-4321-8199-C982555A6BC5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249A46-A209-47EE-B25B-054127829EF8}"/>
                </a:ext>
              </a:extLst>
            </p:cNvPr>
            <p:cNvSpPr txBox="1"/>
            <p:nvPr/>
          </p:nvSpPr>
          <p:spPr>
            <a:xfrm>
              <a:off x="1109375" y="4598517"/>
              <a:ext cx="6694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Partially Ordered Set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A3B9851-C32B-4187-81AD-81C4E6665E61}"/>
                    </a:ext>
                  </a:extLst>
                </p:cNvPr>
                <p:cNvSpPr txBox="1"/>
                <p:nvPr/>
              </p:nvSpPr>
              <p:spPr>
                <a:xfrm>
                  <a:off x="1109375" y="5076471"/>
                  <a:ext cx="781612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altLang="en-US" sz="2400" dirty="0"/>
                    <a:t>A set </a:t>
                  </a:r>
                  <a14:m>
                    <m:oMath xmlns:m="http://schemas.openxmlformats.org/officeDocument/2006/math"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altLang="en-US" sz="2400" dirty="0"/>
                    <a:t> is called a </a:t>
                  </a:r>
                  <a:r>
                    <a:rPr lang="en-US" altLang="en-US" sz="2400" b="1" dirty="0"/>
                    <a:t>partially ordered set </a:t>
                  </a:r>
                  <a:r>
                    <a:rPr lang="en-US" altLang="en-US" sz="2400" dirty="0"/>
                    <a:t>(or </a:t>
                  </a:r>
                  <a:r>
                    <a:rPr lang="en-US" altLang="en-US" sz="2400" b="1" dirty="0" err="1"/>
                    <a:t>poset</a:t>
                  </a:r>
                  <a:r>
                    <a:rPr lang="en-US" altLang="en-US" sz="2400" dirty="0"/>
                    <a:t>) with respect to a partial order relation </a:t>
                  </a:r>
                  <a14:m>
                    <m:oMath xmlns:m="http://schemas.openxmlformats.org/officeDocument/2006/math"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altLang="en-US" sz="2400" dirty="0"/>
                    <a:t> on </a:t>
                  </a:r>
                  <a14:m>
                    <m:oMath xmlns:m="http://schemas.openxmlformats.org/officeDocument/2006/math"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altLang="en-US" sz="2400" dirty="0"/>
                    <a:t>, denoted by </a:t>
                  </a:r>
                  <a14:m>
                    <m:oMath xmlns:m="http://schemas.openxmlformats.org/officeDocument/2006/math"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A3B9851-C32B-4187-81AD-81C4E6665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076471"/>
                  <a:ext cx="7816129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248" t="-5882" b="-1617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2516CE8F-604D-49ED-A036-B4442869695A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A65EAE0-B486-4DCD-B203-3FB94C1EC20A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41017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3679825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Partial Order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69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69739" y="966013"/>
                <a:ext cx="829074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#20: </a:t>
                </a:r>
                <a:r>
                  <a:rPr lang="en-US" altLang="en-US" sz="2800" dirty="0"/>
                  <a:t>Let </a:t>
                </a:r>
                <a:r>
                  <a:rPr lang="en-US" altLang="en-US" sz="2800" dirty="0">
                    <a:solidFill>
                      <a:srgbClr val="C00000"/>
                    </a:solidFill>
                  </a:rPr>
                  <a:t>|</a:t>
                </a:r>
                <a:r>
                  <a:rPr lang="en-US" altLang="en-US" sz="2800" dirty="0"/>
                  <a:t> be the “divides” relation on a set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i="1" dirty="0"/>
                  <a:t> </a:t>
                </a:r>
                <a:r>
                  <a:rPr lang="en-US" altLang="en-US" sz="2800" dirty="0"/>
                  <a:t>of positive integers. That is,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966013"/>
                <a:ext cx="8290746" cy="954107"/>
              </a:xfrm>
              <a:prstGeom prst="rect">
                <a:avLst/>
              </a:prstGeom>
              <a:blipFill>
                <a:blip r:embed="rId3"/>
                <a:stretch>
                  <a:fillRect l="-1544" t="-5732" b="-17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4FF8AF-8197-4470-BAF5-9792CBD4C41A}"/>
                  </a:ext>
                </a:extLst>
              </p:cNvPr>
              <p:cNvSpPr txBox="1"/>
              <p:nvPr/>
            </p:nvSpPr>
            <p:spPr>
              <a:xfrm>
                <a:off x="492307" y="2408245"/>
                <a:ext cx="829074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800" dirty="0"/>
                  <a:t>Prove that </a:t>
                </a:r>
                <a:r>
                  <a:rPr lang="en-US" altLang="en-US" sz="2800" dirty="0">
                    <a:solidFill>
                      <a:srgbClr val="C00000"/>
                    </a:solidFill>
                  </a:rPr>
                  <a:t>|</a:t>
                </a:r>
                <a:r>
                  <a:rPr lang="en-US" altLang="en-US" sz="2800" dirty="0"/>
                  <a:t> is a partial order relation 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.</a:t>
                </a:r>
                <a:endParaRPr lang="en-US" altLang="en-US" sz="28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4FF8AF-8197-4470-BAF5-9792CBD4C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7" y="2408245"/>
                <a:ext cx="8290746" cy="523220"/>
              </a:xfrm>
              <a:prstGeom prst="rect">
                <a:avLst/>
              </a:prstGeom>
              <a:blipFill>
                <a:blip r:embed="rId4"/>
                <a:stretch>
                  <a:fillRect l="-1544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20BD2A-B090-4CF3-A10E-2462EE3F9AF0}"/>
                  </a:ext>
                </a:extLst>
              </p:cNvPr>
              <p:cNvSpPr txBox="1"/>
              <p:nvPr/>
            </p:nvSpPr>
            <p:spPr>
              <a:xfrm>
                <a:off x="537690" y="2982846"/>
                <a:ext cx="8245363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rgbClr val="C00000"/>
                    </a:solidFill>
                  </a:rPr>
                  <a:t>|</a:t>
                </a:r>
                <a:r>
                  <a:rPr lang="en-US" altLang="en-US" sz="2400" dirty="0"/>
                  <a:t> is </a:t>
                </a:r>
                <a:r>
                  <a:rPr lang="en-US" altLang="en-US" sz="2400" b="1" dirty="0"/>
                  <a:t>reflexive</a:t>
                </a:r>
                <a:r>
                  <a:rPr lang="en-US" altLang="en-US" sz="2400" dirty="0"/>
                  <a:t>: Suppose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>
                    <a:sym typeface="Symbol" panose="05050102010706020507" pitchFamily="18" charset="2"/>
                  </a:rPr>
                  <a:t>. Then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𝑎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=1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𝑎</m:t>
                    </m:r>
                  </m:oMath>
                </a14:m>
                <a:r>
                  <a:rPr lang="en-US" altLang="en-US" sz="2400" dirty="0">
                    <a:sym typeface="Symbol" panose="05050102010706020507" pitchFamily="18" charset="2"/>
                  </a:rPr>
                  <a:t>, so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𝑎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𝑎</m:t>
                    </m:r>
                  </m:oMath>
                </a14:m>
                <a:r>
                  <a:rPr lang="en-US" altLang="en-US" sz="24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2400" dirty="0">
                    <a:solidFill>
                      <a:srgbClr val="006600"/>
                    </a:solidFill>
                    <a:sym typeface="Symbol" panose="05050102010706020507" pitchFamily="18" charset="2"/>
                  </a:rPr>
                  <a:t>(by the definition of divisibility)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.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20BD2A-B090-4CF3-A10E-2462EE3F9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2982846"/>
                <a:ext cx="8245363" cy="830997"/>
              </a:xfrm>
              <a:prstGeom prst="rect">
                <a:avLst/>
              </a:prstGeom>
              <a:blipFill>
                <a:blip r:embed="rId5"/>
                <a:stretch>
                  <a:fillRect l="-1109" t="-5839" b="-153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F535D7-26C0-4502-BA0D-3E85AF414D77}"/>
                  </a:ext>
                </a:extLst>
              </p:cNvPr>
              <p:cNvSpPr txBox="1"/>
              <p:nvPr/>
            </p:nvSpPr>
            <p:spPr>
              <a:xfrm>
                <a:off x="537690" y="3858516"/>
                <a:ext cx="8245363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rgbClr val="C00000"/>
                    </a:solidFill>
                  </a:rPr>
                  <a:t>|</a:t>
                </a:r>
                <a:r>
                  <a:rPr lang="en-US" altLang="en-US" sz="2400" dirty="0"/>
                  <a:t> is </a:t>
                </a:r>
                <a:r>
                  <a:rPr lang="en-US" altLang="en-US" sz="2400" b="1" dirty="0"/>
                  <a:t>antisymmetric</a:t>
                </a:r>
                <a:r>
                  <a:rPr lang="en-US" altLang="en-US" sz="2400" dirty="0"/>
                  <a:t>: To show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∧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.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 Proof</a:t>
                </a:r>
                <a:r>
                  <a:rPr lang="en-US" altLang="en-US" sz="2400" dirty="0"/>
                  <a:t> identical to Exercise #19a.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F535D7-26C0-4502-BA0D-3E85AF41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3858516"/>
                <a:ext cx="8245363" cy="830997"/>
              </a:xfrm>
              <a:prstGeom prst="rect">
                <a:avLst/>
              </a:prstGeom>
              <a:blipFill>
                <a:blip r:embed="rId6"/>
                <a:stretch>
                  <a:fillRect l="-1109" t="-5882" b="-16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2ADEBC-AE9A-464B-A525-C30FB6B8D60A}"/>
                  </a:ext>
                </a:extLst>
              </p:cNvPr>
              <p:cNvSpPr txBox="1"/>
              <p:nvPr/>
            </p:nvSpPr>
            <p:spPr>
              <a:xfrm>
                <a:off x="537690" y="4734187"/>
                <a:ext cx="8245363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rgbClr val="C00000"/>
                    </a:solidFill>
                  </a:rPr>
                  <a:t>|</a:t>
                </a:r>
                <a:r>
                  <a:rPr lang="en-US" altLang="en-US" sz="2400" dirty="0"/>
                  <a:t> is </a:t>
                </a:r>
                <a:r>
                  <a:rPr lang="en-US" altLang="en-US" sz="2400" b="1" dirty="0"/>
                  <a:t>transitive</a:t>
                </a:r>
                <a:r>
                  <a:rPr lang="en-US" altLang="en-US" sz="2400" dirty="0"/>
                  <a:t>: To show that for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∧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sz="2400" dirty="0"/>
                  <a:t>.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 This is Theorem 4.3.3 (5</a:t>
                </a:r>
                <a:r>
                  <a:rPr lang="en-US" altLang="en-US" sz="2400" baseline="30000" dirty="0">
                    <a:sym typeface="Symbol" panose="05050102010706020507" pitchFamily="18" charset="2"/>
                  </a:rPr>
                  <a:t>th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: 4.4.3)</a:t>
                </a:r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2ADEBC-AE9A-464B-A525-C30FB6B8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4734187"/>
                <a:ext cx="8245363" cy="830997"/>
              </a:xfrm>
              <a:prstGeom prst="rect">
                <a:avLst/>
              </a:prstGeom>
              <a:blipFill>
                <a:blip r:embed="rId7"/>
                <a:stretch>
                  <a:fillRect l="-110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A15806EB-E026-4543-96DE-8C9FE6A28CE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CC29D9F-4BD2-4C8B-855E-5FA53CADD4F6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707C10-04F0-45E8-A585-77667B1AC47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055843F-3CD3-4E02-AA4D-D98D42B11279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BC57873-1EAF-45E5-9309-35DB0772182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93AAD7A-5DF7-48C4-8895-6EC229F6E678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AA0533-A9DA-4FE8-ACD9-D22D45E14BD2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46CAB5-50D0-411A-8465-7213460B919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AF4D0E-D212-402C-BEBF-633935E064EB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F117262-F8FC-4D77-8713-D796B5572E96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146D33-44B3-4A21-9524-5C456D9E947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1499B8-58BA-4824-AD85-B18F50BB3955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34602" y="1933350"/>
                <a:ext cx="4887020" cy="461665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𝑘𝑎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for some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602" y="1933350"/>
                <a:ext cx="4887020" cy="461665"/>
              </a:xfrm>
              <a:prstGeom prst="rect">
                <a:avLst/>
              </a:prstGeom>
              <a:blipFill>
                <a:blip r:embed="rId8"/>
                <a:stretch>
                  <a:fillRect t="-7407" b="-23457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5C8777F-2DD4-4A69-B793-A17EC2BA9757}"/>
              </a:ext>
            </a:extLst>
          </p:cNvPr>
          <p:cNvGrpSpPr/>
          <p:nvPr/>
        </p:nvGrpSpPr>
        <p:grpSpPr>
          <a:xfrm>
            <a:off x="708751" y="5609858"/>
            <a:ext cx="7863578" cy="903131"/>
            <a:chOff x="993228" y="4598516"/>
            <a:chExt cx="7863578" cy="106911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B5B470-7A95-412C-AED6-2FD11FB6EC0A}"/>
                </a:ext>
              </a:extLst>
            </p:cNvPr>
            <p:cNvSpPr/>
            <p:nvPr/>
          </p:nvSpPr>
          <p:spPr>
            <a:xfrm>
              <a:off x="993228" y="4598516"/>
              <a:ext cx="7863578" cy="10691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41972-CF64-45A1-AA05-7DE5490D38F9}"/>
                </a:ext>
              </a:extLst>
            </p:cNvPr>
            <p:cNvSpPr/>
            <p:nvPr/>
          </p:nvSpPr>
          <p:spPr>
            <a:xfrm>
              <a:off x="993228" y="4598517"/>
              <a:ext cx="7863578" cy="573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5E086C-F1A2-446F-82E2-B25A66B82BBD}"/>
                </a:ext>
              </a:extLst>
            </p:cNvPr>
            <p:cNvSpPr txBox="1"/>
            <p:nvPr/>
          </p:nvSpPr>
          <p:spPr>
            <a:xfrm>
              <a:off x="1109374" y="4645644"/>
              <a:ext cx="7056040" cy="546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Theorem 4.3.3 (5</a:t>
              </a:r>
              <a:r>
                <a:rPr lang="en-SG" sz="2400" baseline="30000" dirty="0">
                  <a:solidFill>
                    <a:schemeClr val="bg1"/>
                  </a:solidFill>
                </a:rPr>
                <a:t>th</a:t>
              </a:r>
              <a:r>
                <a:rPr lang="en-SG" sz="2400" dirty="0">
                  <a:solidFill>
                    <a:schemeClr val="bg1"/>
                  </a:solidFill>
                </a:rPr>
                <a:t>: 4.4.3) Transitivity of Divisibility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D508EAB-591C-4B0B-90FF-73AF217D3CF2}"/>
                    </a:ext>
                  </a:extLst>
                </p:cNvPr>
                <p:cNvSpPr txBox="1"/>
                <p:nvPr/>
              </p:nvSpPr>
              <p:spPr>
                <a:xfrm>
                  <a:off x="1109375" y="5193984"/>
                  <a:ext cx="7416249" cy="4736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000" dirty="0"/>
                    <a:t>For all integers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SG" sz="2000" dirty="0"/>
                    <a:t>,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SG" sz="2000" dirty="0"/>
                    <a:t> and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, if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SG" sz="2000" dirty="0"/>
                    <a:t>and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, then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.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D508EAB-591C-4B0B-90FF-73AF217D3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93984"/>
                  <a:ext cx="7416249" cy="473644"/>
                </a:xfrm>
                <a:prstGeom prst="rect">
                  <a:avLst/>
                </a:prstGeom>
                <a:blipFill>
                  <a:blip r:embed="rId9"/>
                  <a:stretch>
                    <a:fillRect l="-822" t="-9091" b="-2575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9006213A-0FAB-4F68-8ABD-E153EDFDA0C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762BB0-2687-4C2F-A612-23BF8DD979BC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9B7764-48DB-401F-970B-3EE07745A608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014B96-5EC9-4506-AA27-4128A2F841A7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15504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61022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</a:t>
            </a:fld>
            <a:endParaRPr lang="en-SG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509DF1-1E99-439C-A00D-470FD59AB11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D7F606-434F-4376-8D55-CECB9B6C101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4CCC8F-D1B2-48D2-820F-0A7F904A146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812277-F78D-4A10-8A2D-2BC8685B1FEB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DE41BB-11AA-4E26-9DA3-588A3790CCA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96A7CF-799D-46D4-A7B1-5384A21A738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786E6E-EF76-4C2C-8B14-A403B0A1081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BBF3F5-DF8C-4D6C-AFBB-365131637007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E7538A-7E21-455A-AEED-92D358377CB0}"/>
              </a:ext>
            </a:extLst>
          </p:cNvPr>
          <p:cNvGrpSpPr/>
          <p:nvPr/>
        </p:nvGrpSpPr>
        <p:grpSpPr>
          <a:xfrm>
            <a:off x="408937" y="2833876"/>
            <a:ext cx="8576477" cy="2076039"/>
            <a:chOff x="408937" y="3117143"/>
            <a:chExt cx="8576477" cy="2076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44317" y="3117143"/>
                  <a:ext cx="8290746" cy="16380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US" altLang="en-US" sz="24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Example #3:</a:t>
                  </a:r>
                  <a:r>
                    <a:rPr lang="en-US" altLang="en-US" sz="2400" dirty="0"/>
                    <a:t> Let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={1,2} </m:t>
                      </m:r>
                    </m:oMath>
                  </a14:m>
                  <a:r>
                    <a:rPr lang="en-US" sz="2400" dirty="0"/>
                    <a:t>and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altLang="en-US" sz="2400" dirty="0"/>
                    <a:t> Define a relation </a:t>
                  </a:r>
                  <a14:m>
                    <m:oMath xmlns:m="http://schemas.openxmlformats.org/officeDocument/2006/math">
                      <m:r>
                        <a:rPr lang="en-US" alt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altLang="en-US" sz="2400" dirty="0"/>
                    <a:t> from </a:t>
                  </a:r>
                  <a14:m>
                    <m:oMath xmlns:m="http://schemas.openxmlformats.org/officeDocument/2006/math">
                      <m:r>
                        <a:rPr lang="en-US" alt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altLang="en-US" sz="2400" dirty="0"/>
                    <a:t> to </a:t>
                  </a:r>
                  <a14:m>
                    <m:oMath xmlns:m="http://schemas.openxmlformats.org/officeDocument/2006/math">
                      <m:r>
                        <a:rPr lang="en-US" altLang="en-US" sz="240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altLang="en-US" sz="2400" dirty="0"/>
                    <a:t> as follows:</a:t>
                  </a:r>
                </a:p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US" alt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en-US" alt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f>
                            <m:fPr>
                              <m:ctrlPr>
                                <a:rPr lang="en-US" alt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alt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</m:oMath>
                  </a14:m>
                  <a:r>
                    <a:rPr lang="en-US" altLang="en-US" sz="2400" dirty="0">
                      <a:solidFill>
                        <a:srgbClr val="C00000"/>
                      </a:solidFill>
                    </a:rPr>
                    <a:t>.</a:t>
                  </a:r>
                  <a:endParaRPr lang="en-US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17" y="3117143"/>
                  <a:ext cx="8290746" cy="1638013"/>
                </a:xfrm>
                <a:prstGeom prst="rect">
                  <a:avLst/>
                </a:prstGeom>
                <a:blipFill>
                  <a:blip r:embed="rId3"/>
                  <a:stretch>
                    <a:fillRect l="-1176" t="-2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408937" y="4731517"/>
                  <a:ext cx="8576477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US" altLang="en-US" sz="2400" dirty="0"/>
                    <a:t>State explicitly which ordered pairs are in </a:t>
                  </a:r>
                  <a14:m>
                    <m:oMath xmlns:m="http://schemas.openxmlformats.org/officeDocument/2006/math">
                      <m:r>
                        <a:rPr lang="en-US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altLang="en-US" sz="2400" dirty="0"/>
                    <a:t> and which are in </a:t>
                  </a:r>
                  <a14:m>
                    <m:oMath xmlns:m="http://schemas.openxmlformats.org/officeDocument/2006/math">
                      <m:r>
                        <a:rPr lang="en-US" alt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altLang="en-US" sz="2400" dirty="0"/>
                    <a:t>.</a:t>
                  </a:r>
                  <a:endParaRPr lang="en-US" altLang="en-US" sz="2400" i="1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37" y="4731517"/>
                  <a:ext cx="857647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066" t="-10667" r="-782" b="-30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272094" y="5220844"/>
                <a:ext cx="6346734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094" y="5220844"/>
                <a:ext cx="6346734" cy="461665"/>
              </a:xfrm>
              <a:prstGeom prst="rect">
                <a:avLst/>
              </a:prstGeom>
              <a:blipFill>
                <a:blip r:embed="rId5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272094" y="5809606"/>
                <a:ext cx="6346734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094" y="5809606"/>
                <a:ext cx="6346734" cy="461665"/>
              </a:xfrm>
              <a:prstGeom prst="rect">
                <a:avLst/>
              </a:prstGeom>
              <a:blipFill>
                <a:blip r:embed="rId6"/>
                <a:stretch>
                  <a:fillRect l="-288" b="-171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81A1FF-12FE-4DA1-A49E-82DCFEEB9682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AD2A13-F007-4D51-8CCA-1D11BAC03EB3}"/>
              </a:ext>
            </a:extLst>
          </p:cNvPr>
          <p:cNvGrpSpPr/>
          <p:nvPr/>
        </p:nvGrpSpPr>
        <p:grpSpPr>
          <a:xfrm>
            <a:off x="492307" y="961658"/>
            <a:ext cx="7724891" cy="1646605"/>
            <a:chOff x="500831" y="4106039"/>
            <a:chExt cx="7724891" cy="1646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17AB588-4FF2-42CB-AFF7-3FE96300ECD9}"/>
                    </a:ext>
                  </a:extLst>
                </p:cNvPr>
                <p:cNvSpPr txBox="1"/>
                <p:nvPr/>
              </p:nvSpPr>
              <p:spPr>
                <a:xfrm>
                  <a:off x="500831" y="4106039"/>
                  <a:ext cx="7724891" cy="164660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Example #2:</a:t>
                  </a:r>
                  <a:r>
                    <a:rPr lang="en-US" sz="2400" dirty="0"/>
                    <a:t> Let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={0,1,2} </m:t>
                      </m:r>
                    </m:oMath>
                  </a14:m>
                  <a:r>
                    <a:rPr lang="en-US" sz="2400" dirty="0"/>
                    <a:t>and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sz="2400" dirty="0"/>
                    <a:t> Suppose we define the relation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400" dirty="0" err="1"/>
                    <a:t>s.t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𝑥𝑅𝑦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 err="1">
                      <a:solidFill>
                        <a:srgbClr val="C00000"/>
                      </a:solidFill>
                    </a:rPr>
                    <a:t>iff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400" dirty="0"/>
                    <a:t>.</a:t>
                  </a:r>
                </a:p>
                <a:p>
                  <a:r>
                    <a:rPr lang="en-US" sz="2400" dirty="0"/>
                    <a:t>Then </a:t>
                  </a:r>
                  <a14:m>
                    <m:oMath xmlns:m="http://schemas.openxmlformats.org/officeDocument/2006/math">
                      <m:r>
                        <a:rPr lang="en-US" alt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en-US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en-US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en-US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en-US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en-US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24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sz="2400" dirty="0"/>
                    <a:t>, but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and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831" y="4106039"/>
                  <a:ext cx="7724891" cy="1646605"/>
                </a:xfrm>
                <a:prstGeom prst="rect">
                  <a:avLst/>
                </a:prstGeom>
                <a:blipFill>
                  <a:blip r:embed="rId7"/>
                  <a:stretch>
                    <a:fillRect l="-1184" t="-2963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81262C9-89CB-4501-AF30-D3A90D7C0911}"/>
                </a:ext>
              </a:extLst>
            </p:cNvPr>
            <p:cNvCxnSpPr/>
            <p:nvPr/>
          </p:nvCxnSpPr>
          <p:spPr>
            <a:xfrm flipH="1">
              <a:off x="6319175" y="4962579"/>
              <a:ext cx="194873" cy="3268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792259-8AAB-4FC4-A8D5-E8971C078E82}"/>
                </a:ext>
              </a:extLst>
            </p:cNvPr>
            <p:cNvCxnSpPr/>
            <p:nvPr/>
          </p:nvCxnSpPr>
          <p:spPr>
            <a:xfrm flipH="1">
              <a:off x="6963753" y="4977569"/>
              <a:ext cx="194873" cy="3268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50C3F70-91DE-4462-810D-10FEB8A17CC8}"/>
                </a:ext>
              </a:extLst>
            </p:cNvPr>
            <p:cNvCxnSpPr/>
            <p:nvPr/>
          </p:nvCxnSpPr>
          <p:spPr>
            <a:xfrm flipH="1">
              <a:off x="757825" y="5307352"/>
              <a:ext cx="194873" cy="3268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C38178-CFBD-4E83-8BA6-9512CBF22BDE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766296-CF62-4B99-A7EF-289DCDF314F5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ADBA86-5FC3-4188-B9A6-843A034B93D3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992375C-D8CC-40B7-BE7C-47B577D09D24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FFDBEE-3FF2-4688-B773-638C577192D1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5E9B0A-D95E-4A2E-89F3-B762F76117B1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BC97858-8AA7-4E06-A9F8-DCBB3FAB6354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32905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3679825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Partial Order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70</a:t>
            </a:fld>
            <a:endParaRPr lang="en-SG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5806EB-E026-4543-96DE-8C9FE6A28CE7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CC29D9F-4BD2-4C8B-855E-5FA53CADD4F6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707C10-04F0-45E8-A585-77667B1AC47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055843F-3CD3-4E02-AA4D-D98D42B11279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BC57873-1EAF-45E5-9309-35DB0772182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93AAD7A-5DF7-48C4-8895-6EC229F6E678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CAA0533-A9DA-4FE8-ACD9-D22D45E14BD2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46CAB5-50D0-411A-8465-7213460B919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AF4D0E-D212-402C-BEBF-633935E064EB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F117262-F8FC-4D77-8713-D796B5572E96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146D33-44B3-4A21-9524-5C456D9E947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1499B8-58BA-4824-AD85-B18F50BB3955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C8777F-2DD4-4A69-B793-A17EC2BA9757}"/>
              </a:ext>
            </a:extLst>
          </p:cNvPr>
          <p:cNvGrpSpPr/>
          <p:nvPr/>
        </p:nvGrpSpPr>
        <p:grpSpPr>
          <a:xfrm>
            <a:off x="708751" y="950773"/>
            <a:ext cx="7863578" cy="903131"/>
            <a:chOff x="993228" y="4598516"/>
            <a:chExt cx="7863578" cy="106911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B5B470-7A95-412C-AED6-2FD11FB6EC0A}"/>
                </a:ext>
              </a:extLst>
            </p:cNvPr>
            <p:cNvSpPr/>
            <p:nvPr/>
          </p:nvSpPr>
          <p:spPr>
            <a:xfrm>
              <a:off x="993228" y="4598516"/>
              <a:ext cx="7863578" cy="10691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41972-CF64-45A1-AA05-7DE5490D38F9}"/>
                </a:ext>
              </a:extLst>
            </p:cNvPr>
            <p:cNvSpPr/>
            <p:nvPr/>
          </p:nvSpPr>
          <p:spPr>
            <a:xfrm>
              <a:off x="993228" y="4598517"/>
              <a:ext cx="7863578" cy="573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5E086C-F1A2-446F-82E2-B25A66B82BBD}"/>
                </a:ext>
              </a:extLst>
            </p:cNvPr>
            <p:cNvSpPr txBox="1"/>
            <p:nvPr/>
          </p:nvSpPr>
          <p:spPr>
            <a:xfrm>
              <a:off x="1109374" y="4645644"/>
              <a:ext cx="7056040" cy="546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Theorem 4.3.3 (5</a:t>
              </a:r>
              <a:r>
                <a:rPr lang="en-SG" sz="2400" baseline="30000" dirty="0">
                  <a:solidFill>
                    <a:schemeClr val="bg1"/>
                  </a:solidFill>
                </a:rPr>
                <a:t>th</a:t>
              </a:r>
              <a:r>
                <a:rPr lang="en-SG" sz="2400" dirty="0">
                  <a:solidFill>
                    <a:schemeClr val="bg1"/>
                  </a:solidFill>
                </a:rPr>
                <a:t>: 4.4.3) Transitivity of Divisibility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D508EAB-591C-4B0B-90FF-73AF217D3CF2}"/>
                    </a:ext>
                  </a:extLst>
                </p:cNvPr>
                <p:cNvSpPr txBox="1"/>
                <p:nvPr/>
              </p:nvSpPr>
              <p:spPr>
                <a:xfrm>
                  <a:off x="1109375" y="5193984"/>
                  <a:ext cx="7416249" cy="4736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SG" sz="2000" dirty="0"/>
                    <a:t>For all integers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SG" sz="2000" dirty="0"/>
                    <a:t>,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SG" sz="2000" dirty="0"/>
                    <a:t> and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, if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SG" sz="2000" dirty="0"/>
                    <a:t>and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, then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.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D508EAB-591C-4B0B-90FF-73AF217D3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93984"/>
                  <a:ext cx="7416249" cy="473644"/>
                </a:xfrm>
                <a:prstGeom prst="rect">
                  <a:avLst/>
                </a:prstGeom>
                <a:blipFill>
                  <a:blip r:embed="rId3"/>
                  <a:stretch>
                    <a:fillRect l="-822" t="-7576" b="-2575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9006213A-0FAB-4F68-8ABD-E153EDFDA0C1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762BB0-2687-4C2F-A612-23BF8DD979BC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9B7764-48DB-401F-970B-3EE07745A608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014B96-5EC9-4506-AA27-4128A2F841A7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86BB87-B3BA-4C49-956F-590FE8CBA2AB}"/>
                  </a:ext>
                </a:extLst>
              </p:cNvPr>
              <p:cNvSpPr txBox="1"/>
              <p:nvPr/>
            </p:nvSpPr>
            <p:spPr>
              <a:xfrm>
                <a:off x="628649" y="2074108"/>
                <a:ext cx="8112579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46088" indent="-446088">
                  <a:spcAft>
                    <a:spcPts val="600"/>
                  </a:spcAft>
                </a:pPr>
                <a:r>
                  <a:rPr lang="en-US" sz="2400" dirty="0"/>
                  <a:t>Proof:</a:t>
                </a:r>
              </a:p>
              <a:p>
                <a:pPr marL="446088" indent="-446088">
                  <a:spcAft>
                    <a:spcPts val="600"/>
                  </a:spcAft>
                </a:pPr>
                <a:r>
                  <a:rPr lang="en-SG" sz="2400" dirty="0"/>
                  <a:t>1.	Suppose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400" dirty="0"/>
                  <a:t> are integers such that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400" dirty="0"/>
                  <a:t>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400" dirty="0"/>
                  <a:t>.</a:t>
                </a:r>
              </a:p>
              <a:p>
                <a:pPr marL="446088" indent="-446088">
                  <a:spcAft>
                    <a:spcPts val="600"/>
                  </a:spcAft>
                </a:pPr>
                <a:r>
                  <a:rPr lang="en-SG" sz="2400" dirty="0"/>
                  <a:t>2.	Then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 dirty="0" err="1" smtClean="0"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400" dirty="0"/>
                  <a:t>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𝑏𝑠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400" dirty="0"/>
                  <a:t>for some integers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sz="2400" dirty="0"/>
                  <a:t> </a:t>
                </a:r>
                <a:r>
                  <a:rPr lang="en-SG" sz="2400" dirty="0">
                    <a:solidFill>
                      <a:srgbClr val="006600"/>
                    </a:solidFill>
                  </a:rPr>
                  <a:t>by the definition of divisibility</a:t>
                </a:r>
                <a:r>
                  <a:rPr lang="en-SG" sz="2400" dirty="0"/>
                  <a:t>.</a:t>
                </a:r>
              </a:p>
              <a:p>
                <a:pPr marL="446088" indent="-446088">
                  <a:spcAft>
                    <a:spcPts val="600"/>
                  </a:spcAft>
                </a:pPr>
                <a:r>
                  <a:rPr lang="en-SG" sz="2400" dirty="0"/>
                  <a:t>3.	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𝑏𝑠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SG" sz="2400" i="1" dirty="0" err="1" smtClean="0"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400" i="1" dirty="0" err="1" smtClean="0">
                        <a:latin typeface="Cambria Math" panose="02040503050406030204" pitchFamily="18" charset="0"/>
                      </a:rPr>
                      <m:t>𝑟𝑠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 dirty="0"/>
                  <a:t> </a:t>
                </a:r>
                <a:r>
                  <a:rPr lang="en-SG" sz="2400" dirty="0">
                    <a:solidFill>
                      <a:srgbClr val="006600"/>
                    </a:solidFill>
                  </a:rPr>
                  <a:t>by basic algebra</a:t>
                </a:r>
                <a:r>
                  <a:rPr lang="en-SG" sz="2400" dirty="0"/>
                  <a:t>.</a:t>
                </a:r>
              </a:p>
              <a:p>
                <a:pPr marL="446088" indent="-446088">
                  <a:spcAft>
                    <a:spcPts val="600"/>
                  </a:spcAft>
                </a:pPr>
                <a:r>
                  <a:rPr lang="en-SG" sz="2400" dirty="0"/>
                  <a:t>4.	Therefore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400" dirty="0"/>
                  <a:t>since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𝑟𝑠</m:t>
                    </m:r>
                  </m:oMath>
                </a14:m>
                <a:r>
                  <a:rPr lang="en-SG" sz="2400" dirty="0"/>
                  <a:t> is an integer (</a:t>
                </a:r>
                <a:r>
                  <a:rPr lang="en-SG" sz="2400" dirty="0">
                    <a:solidFill>
                      <a:srgbClr val="006600"/>
                    </a:solidFill>
                  </a:rPr>
                  <a:t>by closure of integers under </a:t>
                </a:r>
                <a14:m>
                  <m:oMath xmlns:m="http://schemas.openxmlformats.org/officeDocument/2006/math">
                    <m:r>
                      <a:rPr lang="en-SG" sz="24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SG" sz="2400" dirty="0"/>
                  <a:t>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86BB87-B3BA-4C49-956F-590FE8CB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074108"/>
                <a:ext cx="8112579" cy="2985433"/>
              </a:xfrm>
              <a:prstGeom prst="rect">
                <a:avLst/>
              </a:prstGeom>
              <a:blipFill>
                <a:blip r:embed="rId4"/>
                <a:stretch>
                  <a:fillRect l="-1127" t="-1633" b="-367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082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Partial Order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71</a:t>
            </a:fld>
            <a:endParaRPr lang="en-SG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D856BE-EB0A-4D41-A83F-825D5D38800A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123809-5005-40CD-952E-7592DAA368F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FBAE77-0210-4401-A1E8-E1BF0C9A343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FBDA8A-ADDD-4591-A8CE-5E6195E3ACA5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5CE887-58C3-46F6-B6B2-F7F05B938D62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230D4-22F9-4DE2-BC17-885F2EC15D12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0B9008-2A8E-43DD-B4DD-13FBC16A9486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C2CF95-E959-4FC9-906F-98325C32F53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49F79C-83B8-43E3-A13C-300C83B027C7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8CF31B-9B30-4F8A-90F7-53E6662A0010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730DB8-8F33-4BDA-BAE9-AA39DA6C96AA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7BE1E20-E21C-443C-ABA4-1D6C966EC4BE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0A7441-0A0F-4E42-BDE1-8EEFE8D42CD7}"/>
              </a:ext>
            </a:extLst>
          </p:cNvPr>
          <p:cNvGrpSpPr/>
          <p:nvPr/>
        </p:nvGrpSpPr>
        <p:grpSpPr>
          <a:xfrm>
            <a:off x="530032" y="1965195"/>
            <a:ext cx="7932276" cy="2119735"/>
            <a:chOff x="993228" y="4571161"/>
            <a:chExt cx="7932276" cy="21197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493B447-AEE6-4598-BFBD-1BF01E0D0BAD}"/>
                </a:ext>
              </a:extLst>
            </p:cNvPr>
            <p:cNvSpPr/>
            <p:nvPr/>
          </p:nvSpPr>
          <p:spPr>
            <a:xfrm>
              <a:off x="993228" y="4571161"/>
              <a:ext cx="7932276" cy="21197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C7C616-F4FA-4D69-A572-78899293E91D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E3EA2C-DDC6-4B51-B105-6C5A76971456}"/>
                </a:ext>
              </a:extLst>
            </p:cNvPr>
            <p:cNvSpPr txBox="1"/>
            <p:nvPr/>
          </p:nvSpPr>
          <p:spPr>
            <a:xfrm>
              <a:off x="1109375" y="45985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Notation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392B2A-24CA-4856-B7E4-B63C6E90C320}"/>
                    </a:ext>
                  </a:extLst>
                </p:cNvPr>
                <p:cNvSpPr txBox="1"/>
                <p:nvPr/>
              </p:nvSpPr>
              <p:spPr>
                <a:xfrm>
                  <a:off x="1109375" y="5071429"/>
                  <a:ext cx="7600717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Because of the special paradigmatic role played by the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SG" sz="2400" dirty="0"/>
                    <a:t> relation in the study of partial order relations, the symbol </a:t>
                  </a:r>
                  <a14:m>
                    <m:oMath xmlns:m="http://schemas.openxmlformats.org/officeDocument/2006/math">
                      <m:r>
                        <a:rPr lang="en-SG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SG" sz="2400" dirty="0"/>
                    <a:t> is often used to refer to a general partial order, and the notation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SG" sz="2400" dirty="0"/>
                    <a:t> is read “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SG" sz="2400" dirty="0"/>
                    <a:t> is curly less than or equal to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SG" sz="2400" dirty="0"/>
                    <a:t>”.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392B2A-24CA-4856-B7E4-B63C6E90C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071429"/>
                  <a:ext cx="7600717" cy="1569660"/>
                </a:xfrm>
                <a:prstGeom prst="rect">
                  <a:avLst/>
                </a:prstGeom>
                <a:blipFill>
                  <a:blip r:embed="rId3"/>
                  <a:stretch>
                    <a:fillRect l="-1203" t="-3101" b="-775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690F726-41DC-49B0-997D-A3D0ED7AC85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F90BB9-88D1-4D20-BF7C-DE018D3A7757}"/>
                  </a:ext>
                </a:extLst>
              </p:cNvPr>
              <p:cNvSpPr txBox="1"/>
              <p:nvPr/>
            </p:nvSpPr>
            <p:spPr>
              <a:xfrm>
                <a:off x="369739" y="966013"/>
                <a:ext cx="829074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Exercise: </a:t>
                </a:r>
                <a:r>
                  <a:rPr lang="en-US" alt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en-US" sz="2800" dirty="0"/>
                  <a:t> be the “less than or equal to” relation 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altLang="en-US" sz="2800" dirty="0"/>
                  <a:t>. Show that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en-US" sz="2800" dirty="0"/>
                  <a:t> is a partial order.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F90BB9-88D1-4D20-BF7C-DE018D3A7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966013"/>
                <a:ext cx="8290746" cy="954107"/>
              </a:xfrm>
              <a:prstGeom prst="rect">
                <a:avLst/>
              </a:prstGeom>
              <a:blipFill>
                <a:blip r:embed="rId4"/>
                <a:stretch>
                  <a:fillRect l="-1544" t="-5732" b="-17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4A3594-DA43-4FFA-810B-821C802E20E1}"/>
                  </a:ext>
                </a:extLst>
              </p:cNvPr>
              <p:cNvSpPr txBox="1"/>
              <p:nvPr/>
            </p:nvSpPr>
            <p:spPr>
              <a:xfrm>
                <a:off x="369739" y="4214776"/>
                <a:ext cx="829074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Question: </a:t>
                </a:r>
                <a:r>
                  <a:rPr lang="en-US" altLang="en-US" sz="2800" dirty="0"/>
                  <a:t>The “less than” relation 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altLang="en-US" sz="2800" dirty="0"/>
                  <a:t> is denoted as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en-US" sz="2800" dirty="0"/>
                  <a:t>. Is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en-US" sz="2800" dirty="0"/>
                  <a:t> a partial order? Why?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4A3594-DA43-4FFA-810B-821C802E2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4214776"/>
                <a:ext cx="8290746" cy="954107"/>
              </a:xfrm>
              <a:prstGeom prst="rect">
                <a:avLst/>
              </a:prstGeom>
              <a:blipFill>
                <a:blip r:embed="rId5"/>
                <a:stretch>
                  <a:fillRect l="-1544" t="-5732" b="-17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0B72113-25FB-4CE5-9AEB-EB794ADC33EA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E415378-5E6A-4C22-AD46-42E5FC50C77E}"/>
                  </a:ext>
                </a:extLst>
              </p:cNvPr>
              <p:cNvSpPr txBox="1"/>
              <p:nvPr/>
            </p:nvSpPr>
            <p:spPr>
              <a:xfrm>
                <a:off x="369739" y="5222591"/>
                <a:ext cx="8290746" cy="9909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57200" algn="l"/>
                    <a:tab pos="1371600" algn="l"/>
                    <a:tab pos="1547813" algn="l"/>
                  </a:tabLst>
                </a:pPr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Question: </a:t>
                </a:r>
                <a:r>
                  <a:rPr lang="en-US" altLang="en-US" sz="2800" dirty="0"/>
                  <a:t>Fix an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en-US" sz="2800" dirty="0"/>
                  <a:t>. Let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denote the congruence-mod-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800" dirty="0"/>
                  <a:t> relation on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en-US" sz="2800" dirty="0"/>
                  <a:t>. Is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800" dirty="0"/>
                  <a:t> a partial order? Why?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E415378-5E6A-4C22-AD46-42E5FC50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" y="5222591"/>
                <a:ext cx="8290746" cy="990977"/>
              </a:xfrm>
              <a:prstGeom prst="rect">
                <a:avLst/>
              </a:prstGeom>
              <a:blipFill>
                <a:blip r:embed="rId7"/>
                <a:stretch>
                  <a:fillRect l="-1544" t="-6173" b="-135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49BD390F-24C1-4DDB-A460-03A12EB4E379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DDE631-7678-437C-BCC5-B7F259CD967F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B8B8276-D67D-4E2B-8C48-3AE94F9FAD5D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31546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Partial Order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72</a:t>
            </a:fld>
            <a:endParaRPr lang="en-SG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D856BE-EB0A-4D41-A83F-825D5D38800A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123809-5005-40CD-952E-7592DAA368FE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FBAE77-0210-4401-A1E8-E1BF0C9A343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FBDA8A-ADDD-4591-A8CE-5E6195E3ACA5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5CE887-58C3-46F6-B6B2-F7F05B938D62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230D4-22F9-4DE2-BC17-885F2EC15D12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0B9008-2A8E-43DD-B4DD-13FBC16A9486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C2CF95-E959-4FC9-906F-98325C32F53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49F79C-83B8-43E3-A13C-300C83B027C7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8CF31B-9B30-4F8A-90F7-53E6662A0010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730DB8-8F33-4BDA-BAE9-AA39DA6C96AA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7BE1E20-E21C-443C-ABA4-1D6C966EC4BE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90F726-41DC-49B0-997D-A3D0ED7AC85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F90BB9-88D1-4D20-BF7C-DE018D3A7757}"/>
              </a:ext>
            </a:extLst>
          </p:cNvPr>
          <p:cNvSpPr txBox="1"/>
          <p:nvPr/>
        </p:nvSpPr>
        <p:spPr>
          <a:xfrm>
            <a:off x="369739" y="966013"/>
            <a:ext cx="829074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800" dirty="0"/>
              <a:t>One way of viewing partial orders.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5EA43-77E8-4333-A444-63EF3F7A36AD}"/>
                  </a:ext>
                </a:extLst>
              </p:cNvPr>
              <p:cNvSpPr txBox="1"/>
              <p:nvPr/>
            </p:nvSpPr>
            <p:spPr>
              <a:xfrm>
                <a:off x="754135" y="1540759"/>
                <a:ext cx="8024105" cy="372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We may view the set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as a set of tasks.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. 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400" dirty="0"/>
                  <a:t> </a:t>
                </a:r>
                <a:r>
                  <a:rPr lang="en-SG" sz="2400" dirty="0" err="1"/>
                  <a:t>iff</a:t>
                </a:r>
                <a:r>
                  <a:rPr lang="en-SG" sz="2400" dirty="0"/>
                  <a:t> task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400" dirty="0"/>
                  <a:t> must be done before or at the same time as task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400" dirty="0"/>
                  <a:t>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2400" dirty="0"/>
                  <a:t>For some elements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400" dirty="0"/>
                  <a:t>, it could be that neither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400" dirty="0"/>
                  <a:t> nor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400" dirty="0"/>
                  <a:t> (that is,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400" dirty="0"/>
                  <a:t> are not “comparable” – to be defined later).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2400" dirty="0"/>
                  <a:t>Hence, the order is “partial”, that is, there may not be an order between certain elements.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2400" dirty="0"/>
                  <a:t>This is clearer when we get to the </a:t>
                </a:r>
                <a:r>
                  <a:rPr lang="en-SG" sz="2400" dirty="0" err="1"/>
                  <a:t>Hasse</a:t>
                </a:r>
                <a:r>
                  <a:rPr lang="en-SG" sz="2400" dirty="0"/>
                  <a:t> Diagram.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05EA43-77E8-4333-A444-63EF3F7A3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5" y="1540759"/>
                <a:ext cx="8024105" cy="3724096"/>
              </a:xfrm>
              <a:prstGeom prst="rect">
                <a:avLst/>
              </a:prstGeom>
              <a:blipFill>
                <a:blip r:embed="rId3"/>
                <a:stretch>
                  <a:fillRect l="-1064" t="-1309" b="-27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20226B9D-C3B8-45FE-9BD1-9CED284B89E2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2F3ED3-21A4-4DB7-9BC3-DEE964688AD8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D428C2-ED11-4C6D-8D5A-95722259F977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594235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Hasse</a:t>
            </a:r>
            <a:r>
              <a:rPr lang="en-SG" sz="1400" dirty="0">
                <a:solidFill>
                  <a:schemeClr val="bg1"/>
                </a:solidFill>
              </a:rPr>
              <a:t> Diagrams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73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6.4.3 </a:t>
            </a:r>
            <a:r>
              <a:rPr lang="en-SG" sz="2800" dirty="0" err="1">
                <a:solidFill>
                  <a:schemeClr val="bg1"/>
                </a:solidFill>
              </a:rPr>
              <a:t>Hasse</a:t>
            </a:r>
            <a:r>
              <a:rPr lang="en-SG" sz="2800" dirty="0">
                <a:solidFill>
                  <a:schemeClr val="bg1"/>
                </a:solidFill>
              </a:rPr>
              <a:t> Diagrams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537690" y="1552711"/>
                <a:ext cx="829074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#21: </a:t>
                </a:r>
                <a:r>
                  <a:rPr lang="en-US" alt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={1, 2, 3, 9, 18} </m:t>
                    </m:r>
                  </m:oMath>
                </a14:m>
                <a:r>
                  <a:rPr lang="en-US" altLang="en-US" sz="2800" dirty="0"/>
                  <a:t>and consider the “divides” relation on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i="1" dirty="0"/>
                  <a:t>,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1552711"/>
                <a:ext cx="8290746" cy="954107"/>
              </a:xfrm>
              <a:prstGeom prst="rect">
                <a:avLst/>
              </a:prstGeom>
              <a:blipFill>
                <a:blip r:embed="rId3"/>
                <a:stretch>
                  <a:fillRect l="-1471" t="-6410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B88E735-0A85-4E52-82EF-BF0BAFFE3AD6}"/>
              </a:ext>
            </a:extLst>
          </p:cNvPr>
          <p:cNvSpPr txBox="1"/>
          <p:nvPr/>
        </p:nvSpPr>
        <p:spPr>
          <a:xfrm>
            <a:off x="537690" y="3197828"/>
            <a:ext cx="829074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The directed graph of this relation, which is a partial order, is as follows: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36086F6-8791-4B24-829E-B134BAD1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05" y="3757920"/>
            <a:ext cx="2848758" cy="259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1CAF6F99-CE3D-42BC-B35F-6D75E95D522D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509F369-8615-4A04-AF02-397F176380E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A84711-2913-46AB-992C-4104BD703FFA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26273B9-E680-485F-AA1F-E22AE60A45E6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398C8C3-5BAE-40FC-987E-2489D8AC6D59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F1B754-EEFF-4868-90E0-F296A3702381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2F1CAC-E84E-441C-A6C3-407BC042A14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570C2C1-B69B-4DAB-A19B-1E6018D3D20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D4F706-555D-4F57-B392-13377FD07FC6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370D84-B54D-4D51-AE24-6E7043104CB0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E0B1D0-BDD3-45F6-8BF9-BA5E0882FFA5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E67B4AA-C231-47FC-BA19-E0644C246517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072044" y="2604451"/>
                <a:ext cx="4887020" cy="461665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𝑘𝑎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for some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44" y="2604451"/>
                <a:ext cx="4887020" cy="461665"/>
              </a:xfrm>
              <a:prstGeom prst="rect">
                <a:avLst/>
              </a:prstGeom>
              <a:blipFill>
                <a:blip r:embed="rId5"/>
                <a:stretch>
                  <a:fillRect t="-7407" b="-23457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F9A013B3-B796-404F-AE84-C2114799D66F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00A7B3-1132-491A-80FB-9BCE067E1B38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CF481D-D100-4985-A9D2-1F57361D4A19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EAB6CF7-EE47-4BDD-BFA1-C77732C0416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682798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Hasse</a:t>
            </a:r>
            <a:r>
              <a:rPr lang="en-SG" sz="1400" dirty="0">
                <a:solidFill>
                  <a:schemeClr val="bg1"/>
                </a:solidFill>
              </a:rPr>
              <a:t> Diagrams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74</a:t>
            </a:fld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224604" y="906118"/>
            <a:ext cx="582546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Note that there is a </a:t>
            </a:r>
            <a:r>
              <a:rPr lang="en-US" altLang="en-US" sz="2400" dirty="0">
                <a:solidFill>
                  <a:srgbClr val="0033CC"/>
                </a:solidFill>
              </a:rPr>
              <a:t>loop</a:t>
            </a:r>
            <a:r>
              <a:rPr lang="en-US" altLang="en-US" sz="2400" dirty="0"/>
              <a:t> at every vertex, all other arrows point in the same direction (</a:t>
            </a:r>
            <a:r>
              <a:rPr lang="en-US" altLang="en-US" sz="2400" dirty="0">
                <a:solidFill>
                  <a:srgbClr val="0033CC"/>
                </a:solidFill>
              </a:rPr>
              <a:t>upward</a:t>
            </a:r>
            <a:r>
              <a:rPr lang="en-US" altLang="en-US" sz="2400" dirty="0"/>
              <a:t>), and any time there is an arrow from one point to a second and from the second point to a third, there is</a:t>
            </a:r>
            <a:r>
              <a:rPr lang="en-US" altLang="en-US" sz="2400" dirty="0">
                <a:solidFill>
                  <a:srgbClr val="0033CC"/>
                </a:solidFill>
              </a:rPr>
              <a:t> an arrow from the first point to the third</a:t>
            </a:r>
            <a:r>
              <a:rPr lang="en-US" altLang="en-US" sz="2400" dirty="0"/>
              <a:t>.</a:t>
            </a: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39180737-9C37-4D54-8BD2-07087A933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746" y="871608"/>
            <a:ext cx="2619604" cy="238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CFC143E-9750-47B5-BD14-4E5A096C9BA5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E44E63-3035-43C5-8C0C-18A9146D4701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74FD53-A429-419B-B3FE-7FB79C5A663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4DF11F-19F2-48BF-87A6-BA37E23701B0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8C49CDA-CC8C-4D25-82DA-39D174903548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D7F6B14-9877-49F5-B67B-7402DA736D38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74DAEEC-D06F-4CCB-BB0C-BF91314E5C70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35B8ED-5D6C-43E0-ABBE-876728FDE1FE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FFA1B51-E542-444F-B4F6-7269537329E1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12A205-D549-43BE-8A66-8AA3A240DD3B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D58AB9-4D20-437A-BFF9-C2DD1DC1153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9B262D-B61F-4AB3-92AD-34C9CEFB03C2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224604" y="3307745"/>
            <a:ext cx="8290746" cy="2754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006600"/>
                </a:solidFill>
              </a:rPr>
              <a:t>Given any partial order relation defined on a finite set, it is possible to draw the directed graph in such a way that all of these properties are satisfied.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This makes it possible to associate a somewhat simpler graph, called a </a:t>
            </a:r>
            <a:r>
              <a:rPr lang="en-US" sz="2400" b="1" dirty="0" err="1">
                <a:solidFill>
                  <a:srgbClr val="C00000"/>
                </a:solidFill>
              </a:rPr>
              <a:t>Hasse</a:t>
            </a:r>
            <a:r>
              <a:rPr lang="en-US" sz="2400" b="1" dirty="0">
                <a:solidFill>
                  <a:srgbClr val="C00000"/>
                </a:solidFill>
              </a:rPr>
              <a:t> diagram </a:t>
            </a:r>
            <a:r>
              <a:rPr lang="en-US" sz="2400" dirty="0"/>
              <a:t>(after Helmut </a:t>
            </a:r>
            <a:r>
              <a:rPr lang="en-US" sz="2400" dirty="0" err="1"/>
              <a:t>Hasse</a:t>
            </a:r>
            <a:r>
              <a:rPr lang="en-US" sz="2400" dirty="0"/>
              <a:t>, a twentieth-century German number theorist), with a partial order relation defined on a finite set.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E4BEC0-8E18-4149-8FB6-1C8FE26E6F0F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4BBAB1B-CB55-4F49-AD7A-D832F61CFA5F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2FEBA4-A22F-4251-B8CD-1F110D3294E1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607FE76-489E-435E-8CC1-3D148B7B0054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732454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Hasse</a:t>
            </a:r>
            <a:r>
              <a:rPr lang="en-SG" sz="1400" dirty="0">
                <a:solidFill>
                  <a:schemeClr val="bg1"/>
                </a:solidFill>
              </a:rPr>
              <a:t> Diagrams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21716" y="6361442"/>
            <a:ext cx="2057400" cy="365125"/>
          </a:xfrm>
        </p:spPr>
        <p:txBody>
          <a:bodyPr/>
          <a:lstStyle/>
          <a:p>
            <a:fld id="{3945BCA7-BE1F-44EA-8FAA-E97CADA8B770}" type="slidenum">
              <a:rPr lang="en-SG" smtClean="0"/>
              <a:t>75</a:t>
            </a:fld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020B3-9667-4AF4-A96A-9657C4B5C9DE}"/>
              </a:ext>
            </a:extLst>
          </p:cNvPr>
          <p:cNvSpPr txBox="1"/>
          <p:nvPr/>
        </p:nvSpPr>
        <p:spPr>
          <a:xfrm>
            <a:off x="492307" y="1022764"/>
            <a:ext cx="8390007" cy="25391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dirty="0"/>
              <a:t>To obtain a </a:t>
            </a:r>
            <a:r>
              <a:rPr lang="en-US" sz="2400" dirty="0" err="1"/>
              <a:t>Hasse</a:t>
            </a:r>
            <a:r>
              <a:rPr lang="en-US" sz="2400" dirty="0"/>
              <a:t> diagram, proceed as follows:</a:t>
            </a:r>
          </a:p>
          <a:p>
            <a:pPr>
              <a:spcAft>
                <a:spcPts val="600"/>
              </a:spcAft>
              <a:defRPr/>
            </a:pPr>
            <a:r>
              <a:rPr lang="en-US" sz="2400" dirty="0"/>
              <a:t>Start with a directed graph of the relation, placing vertices on the page so that all arrows point upward. Then </a:t>
            </a:r>
            <a:r>
              <a:rPr lang="en-US" sz="2400" dirty="0">
                <a:solidFill>
                  <a:srgbClr val="C00000"/>
                </a:solidFill>
              </a:rPr>
              <a:t>eliminate</a:t>
            </a:r>
          </a:p>
          <a:p>
            <a:pPr>
              <a:tabLst>
                <a:tab pos="360363" algn="l"/>
              </a:tabLst>
              <a:defRPr/>
            </a:pPr>
            <a:r>
              <a:rPr lang="en-US" sz="2400" dirty="0"/>
              <a:t>1.	the loops at all the vertices,</a:t>
            </a:r>
          </a:p>
          <a:p>
            <a:pPr marL="360363" indent="-360363">
              <a:tabLst>
                <a:tab pos="360363" algn="l"/>
              </a:tabLst>
            </a:pPr>
            <a:r>
              <a:rPr lang="en-US" altLang="en-US" sz="2400" dirty="0"/>
              <a:t>2.</a:t>
            </a:r>
            <a:r>
              <a:rPr lang="en-US" altLang="en-US" sz="2400" b="1" dirty="0"/>
              <a:t> 	</a:t>
            </a:r>
            <a:r>
              <a:rPr lang="en-US" altLang="en-US" sz="2400" dirty="0"/>
              <a:t>all arrows whose existence is implied by the transitive property,</a:t>
            </a:r>
          </a:p>
          <a:p>
            <a:pPr>
              <a:tabLst>
                <a:tab pos="360363" algn="l"/>
              </a:tabLst>
            </a:pPr>
            <a:r>
              <a:rPr lang="en-US" altLang="en-US" sz="2400" dirty="0"/>
              <a:t>3.</a:t>
            </a:r>
            <a:r>
              <a:rPr lang="en-US" altLang="en-US" sz="2400" b="1" dirty="0"/>
              <a:t>	</a:t>
            </a:r>
            <a:r>
              <a:rPr lang="en-US" altLang="en-US" sz="2400" dirty="0"/>
              <a:t>the direction indicators on the arrows.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09181D-9B3C-43CA-973B-9B85DD8221A3}"/>
              </a:ext>
            </a:extLst>
          </p:cNvPr>
          <p:cNvGrpSpPr/>
          <p:nvPr/>
        </p:nvGrpSpPr>
        <p:grpSpPr>
          <a:xfrm>
            <a:off x="663369" y="3665035"/>
            <a:ext cx="3390530" cy="2834423"/>
            <a:chOff x="811228" y="3916279"/>
            <a:chExt cx="3390530" cy="2834423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A6EF4BBE-D7DF-4BF7-9ACC-0F11D968E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795" y="3916279"/>
              <a:ext cx="2185988" cy="199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00E4AF-CE4A-4A14-9B85-2718F2814CA3}"/>
                </a:ext>
              </a:extLst>
            </p:cNvPr>
            <p:cNvSpPr txBox="1"/>
            <p:nvPr/>
          </p:nvSpPr>
          <p:spPr>
            <a:xfrm>
              <a:off x="811228" y="6104371"/>
              <a:ext cx="3390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Directed graph of the “divides” relation on {1,2,3,9,18}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E2470-2B72-4588-8468-AC437DCC7E9F}"/>
              </a:ext>
            </a:extLst>
          </p:cNvPr>
          <p:cNvGrpSpPr/>
          <p:nvPr/>
        </p:nvGrpSpPr>
        <p:grpSpPr>
          <a:xfrm>
            <a:off x="4871018" y="3669737"/>
            <a:ext cx="3235920" cy="2829721"/>
            <a:chOff x="4771338" y="3920981"/>
            <a:chExt cx="3235920" cy="2829721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6372199-681F-4F34-91E8-83C5CA812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490" y="3920981"/>
              <a:ext cx="2416175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6C9C2E-A0E6-4EB2-883B-DFE67FDD7B88}"/>
                </a:ext>
              </a:extLst>
            </p:cNvPr>
            <p:cNvSpPr/>
            <p:nvPr/>
          </p:nvSpPr>
          <p:spPr>
            <a:xfrm>
              <a:off x="4771338" y="6104371"/>
              <a:ext cx="32359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b="1" dirty="0" err="1"/>
                <a:t>Hasse</a:t>
              </a:r>
              <a:r>
                <a:rPr lang="en-SG" b="1" dirty="0"/>
                <a:t> diagram of </a:t>
              </a:r>
              <a:r>
                <a:rPr lang="en-SG" sz="1800" b="1" dirty="0"/>
                <a:t>the “divides” relation on {1,2,3,9,18}</a:t>
              </a:r>
              <a:endParaRPr lang="en-SG" b="1" dirty="0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2C695C-7BDE-490A-B745-1EE9BB7956F9}"/>
              </a:ext>
            </a:extLst>
          </p:cNvPr>
          <p:cNvSpPr/>
          <p:nvPr/>
        </p:nvSpPr>
        <p:spPr>
          <a:xfrm>
            <a:off x="3974298" y="4314413"/>
            <a:ext cx="899686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CCAABC-3852-4B9A-B2F7-D5E6142FCEC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9C21CB-744E-4176-B070-6C9ACFB8F4BD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9930DB1-A827-4E46-826E-DF775B3E8B0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45A4D0-3BF0-4507-A3CC-7C3D8ECED52B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5E2375-20D0-45F8-9045-955ADCAF1304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2A733F9-6367-4EED-A2E8-82C6CFC21E13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CD1884-C46E-4E4D-8677-0E79282F6D67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D65091-EBBE-4E2F-A94E-A0733B9D36A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872B9A0-E46C-4FA8-9F2D-37DD5DBDFB0A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EBF3B2-3C75-4864-A318-10D9948E1645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9F0B092-8D9B-4878-9944-0541E6F0F2F2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E1E904A-94FA-4E75-B560-623BC42870D9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51AB74-F9CE-40D2-9133-7D155EB19FB8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426A38-18EE-489C-8462-CDD6C540E31F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F6DC75-FC07-46AA-B7A2-5B015A056F51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750D07-71C0-4901-B64F-442C1E7E77BE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2961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Hasse</a:t>
            </a:r>
            <a:r>
              <a:rPr lang="en-SG" sz="1400" dirty="0">
                <a:solidFill>
                  <a:schemeClr val="bg1"/>
                </a:solidFill>
              </a:rPr>
              <a:t> Diagrams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76</a:t>
            </a:fld>
            <a:endParaRPr lang="en-SG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CCAABC-3852-4B9A-B2F7-D5E6142FCEC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9C21CB-744E-4176-B070-6C9ACFB8F4BD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9930DB1-A827-4E46-826E-DF775B3E8B0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45A4D0-3BF0-4507-A3CC-7C3D8ECED52B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5E2375-20D0-45F8-9045-955ADCAF1304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2A733F9-6367-4EED-A2E8-82C6CFC21E13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CD1884-C46E-4E4D-8677-0E79282F6D67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D65091-EBBE-4E2F-A94E-A0733B9D36A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872B9A0-E46C-4FA8-9F2D-37DD5DBDFB0A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EBF3B2-3C75-4864-A318-10D9948E1645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9F0B092-8D9B-4878-9944-0541E6F0F2F2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E1E904A-94FA-4E75-B560-623BC42870D9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51AB74-F9CE-40D2-9133-7D155EB19FB8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5C1601-E55E-486B-820A-737BA830051B}"/>
              </a:ext>
            </a:extLst>
          </p:cNvPr>
          <p:cNvGrpSpPr/>
          <p:nvPr/>
        </p:nvGrpSpPr>
        <p:grpSpPr>
          <a:xfrm>
            <a:off x="663369" y="3665035"/>
            <a:ext cx="3390530" cy="2834423"/>
            <a:chOff x="811228" y="3916279"/>
            <a:chExt cx="3390530" cy="2834423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5602A96E-F909-40A7-B4A9-F0A82B3CD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795" y="3916279"/>
              <a:ext cx="2185988" cy="199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BCCB3-4942-4883-ABB5-1A058DE03DB1}"/>
                </a:ext>
              </a:extLst>
            </p:cNvPr>
            <p:cNvSpPr txBox="1"/>
            <p:nvPr/>
          </p:nvSpPr>
          <p:spPr>
            <a:xfrm>
              <a:off x="811228" y="6104371"/>
              <a:ext cx="3390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Directed graph of the “divide” relation on {1,2,3,9,18}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00C33E-9987-4D3E-A665-F8BF85D07A8A}"/>
              </a:ext>
            </a:extLst>
          </p:cNvPr>
          <p:cNvGrpSpPr/>
          <p:nvPr/>
        </p:nvGrpSpPr>
        <p:grpSpPr>
          <a:xfrm>
            <a:off x="4871018" y="3669737"/>
            <a:ext cx="3235920" cy="2829721"/>
            <a:chOff x="4771338" y="3920981"/>
            <a:chExt cx="3235920" cy="2829721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A88A9015-2DB4-4A81-84C2-4CB78A1FC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490" y="3920981"/>
              <a:ext cx="2416175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3B56EC-828F-4D1A-B8B4-69F93EC2505E}"/>
                </a:ext>
              </a:extLst>
            </p:cNvPr>
            <p:cNvSpPr/>
            <p:nvPr/>
          </p:nvSpPr>
          <p:spPr>
            <a:xfrm>
              <a:off x="4771338" y="6104371"/>
              <a:ext cx="32359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b="1" dirty="0" err="1"/>
                <a:t>Hasse</a:t>
              </a:r>
              <a:r>
                <a:rPr lang="en-SG" b="1" dirty="0"/>
                <a:t> diagram of </a:t>
              </a:r>
              <a:r>
                <a:rPr lang="en-SG" sz="1800" b="1" dirty="0"/>
                <a:t>the “divide” relation on {1,2,3,9,18}</a:t>
              </a:r>
              <a:endParaRPr lang="en-SG" b="1" dirty="0"/>
            </a:p>
          </p:txBody>
        </p: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D0F59D4-DCA9-42EC-B7C0-1E2C72B4CD6C}"/>
              </a:ext>
            </a:extLst>
          </p:cNvPr>
          <p:cNvSpPr/>
          <p:nvPr/>
        </p:nvSpPr>
        <p:spPr>
          <a:xfrm>
            <a:off x="3974298" y="4314413"/>
            <a:ext cx="899686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86E18A5-6F33-429B-AED8-9C7186C29BC7}"/>
              </a:ext>
            </a:extLst>
          </p:cNvPr>
          <p:cNvGrpSpPr/>
          <p:nvPr/>
        </p:nvGrpSpPr>
        <p:grpSpPr>
          <a:xfrm>
            <a:off x="449096" y="973933"/>
            <a:ext cx="7932276" cy="2448428"/>
            <a:chOff x="993228" y="4598517"/>
            <a:chExt cx="7932276" cy="244842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2B741A4-2E84-410D-AF4D-BE394A1D3778}"/>
                </a:ext>
              </a:extLst>
            </p:cNvPr>
            <p:cNvSpPr/>
            <p:nvPr/>
          </p:nvSpPr>
          <p:spPr>
            <a:xfrm>
              <a:off x="993228" y="4598520"/>
              <a:ext cx="7932276" cy="24484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D0061A-90A3-4072-9FD6-90FEDE618085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3C29F6A-96D8-455D-8376-52F025B307F2}"/>
                </a:ext>
              </a:extLst>
            </p:cNvPr>
            <p:cNvSpPr txBox="1"/>
            <p:nvPr/>
          </p:nvSpPr>
          <p:spPr>
            <a:xfrm>
              <a:off x="1109375" y="45985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</a:t>
              </a:r>
              <a:r>
                <a:rPr lang="en-SG" sz="2400" dirty="0" err="1">
                  <a:solidFill>
                    <a:schemeClr val="bg1"/>
                  </a:solidFill>
                </a:rPr>
                <a:t>Hasse</a:t>
              </a:r>
              <a:r>
                <a:rPr lang="en-SG" sz="2400" dirty="0">
                  <a:solidFill>
                    <a:schemeClr val="bg1"/>
                  </a:solidFill>
                </a:rPr>
                <a:t> Diagram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09DB946-30A1-4412-B97A-478435850E3B}"/>
                    </a:ext>
                  </a:extLst>
                </p:cNvPr>
                <p:cNvSpPr txBox="1"/>
                <p:nvPr/>
              </p:nvSpPr>
              <p:spPr>
                <a:xfrm>
                  <a:off x="1109375" y="5121236"/>
                  <a:ext cx="760071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US" sz="2400" dirty="0"/>
                    <a:t> be a partial order on a set</a:t>
                  </a:r>
                  <a:r>
                    <a:rPr lang="en-SG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. A </a:t>
                  </a:r>
                  <a:r>
                    <a:rPr lang="en-SG" sz="2400" b="1" dirty="0" err="1"/>
                    <a:t>Hasse</a:t>
                  </a:r>
                  <a:r>
                    <a:rPr lang="en-SG" sz="2400" b="1" dirty="0"/>
                    <a:t> diagram </a:t>
                  </a:r>
                  <a:r>
                    <a:rPr lang="en-SG" sz="2400" dirty="0"/>
                    <a:t>of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SG" sz="2400" dirty="0"/>
                    <a:t> satisfies the following condition for all </a:t>
                  </a:r>
                  <a:r>
                    <a:rPr lang="en-SG" sz="2400" u="sng" dirty="0"/>
                    <a:t>distinct</a:t>
                  </a:r>
                  <a:r>
                    <a:rPr lang="en-SG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: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09DB946-30A1-4412-B97A-478435850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121236"/>
                  <a:ext cx="7600717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283" t="-5882" b="-1617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ECE8B8-023E-473E-9A39-80C7C6326466}"/>
                  </a:ext>
                </a:extLst>
              </p:cNvPr>
              <p:cNvSpPr txBox="1"/>
              <p:nvPr/>
            </p:nvSpPr>
            <p:spPr>
              <a:xfrm>
                <a:off x="914634" y="2286875"/>
                <a:ext cx="6590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and no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placed below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with a line joining them, else no line joins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. </a:t>
                </a:r>
                <a:endParaRPr lang="en-SG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ECE8B8-023E-473E-9A39-80C7C6326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34" y="2286875"/>
                <a:ext cx="6590138" cy="1200329"/>
              </a:xfrm>
              <a:prstGeom prst="rect">
                <a:avLst/>
              </a:prstGeom>
              <a:blipFill>
                <a:blip r:embed="rId6"/>
                <a:stretch>
                  <a:fillRect l="-1388" t="-4061" b="-10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2A976C26-92A7-4180-B268-2BAE3F88262D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0286065-F3A0-44E8-B24B-32FD5B01FE8E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FB42DC-9A6A-4149-9751-CCFD37544030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7311800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 err="1">
                <a:solidFill>
                  <a:schemeClr val="bg1"/>
                </a:solidFill>
              </a:rPr>
              <a:t>Hasse</a:t>
            </a:r>
            <a:r>
              <a:rPr lang="en-SG" sz="1400" dirty="0">
                <a:solidFill>
                  <a:schemeClr val="bg1"/>
                </a:solidFill>
              </a:rPr>
              <a:t> Diagrams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77</a:t>
            </a:fld>
            <a:endParaRPr lang="en-SG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CCAABC-3852-4B9A-B2F7-D5E6142FCEC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9C21CB-744E-4176-B070-6C9ACFB8F4BD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9930DB1-A827-4E46-826E-DF775B3E8B0F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45A4D0-3BF0-4507-A3CC-7C3D8ECED52B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5E2375-20D0-45F8-9045-955ADCAF1304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2A733F9-6367-4EED-A2E8-82C6CFC21E13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CD1884-C46E-4E4D-8677-0E79282F6D67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D65091-EBBE-4E2F-A94E-A0733B9D36A4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872B9A0-E46C-4FA8-9F2D-37DD5DBDFB0A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EBF3B2-3C75-4864-A318-10D9948E1645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9F0B092-8D9B-4878-9944-0541E6F0F2F2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E1E904A-94FA-4E75-B560-623BC42870D9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51AB74-F9CE-40D2-9133-7D155EB19FB8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575BEFE-AF16-4BDD-B284-C4C37FDB9997}"/>
                  </a:ext>
                </a:extLst>
              </p:cNvPr>
              <p:cNvSpPr txBox="1"/>
              <p:nvPr/>
            </p:nvSpPr>
            <p:spPr>
              <a:xfrm>
                <a:off x="138145" y="965059"/>
                <a:ext cx="829074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800" dirty="0">
                    <a:solidFill>
                      <a:schemeClr val="accent2">
                        <a:lumMod val="50000"/>
                      </a:schemeClr>
                    </a:solidFill>
                  </a:rPr>
                  <a:t>Example #22: </a:t>
                </a:r>
                <a:r>
                  <a:rPr lang="en-US" altLang="en-US" sz="2800" dirty="0"/>
                  <a:t>Consider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/>
                  <a:t> partially ordered by the subset relation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en-US" sz="2800" dirty="0"/>
                  <a:t>. Draw its </a:t>
                </a:r>
                <a:r>
                  <a:rPr lang="en-US" altLang="en-US" sz="2800" dirty="0" err="1"/>
                  <a:t>Hasse</a:t>
                </a:r>
                <a:r>
                  <a:rPr lang="en-US" altLang="en-US" sz="2800" dirty="0"/>
                  <a:t> diagram.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575BEFE-AF16-4BDD-B284-C4C37FDB9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5" y="965059"/>
                <a:ext cx="8290746" cy="954107"/>
              </a:xfrm>
              <a:prstGeom prst="rect">
                <a:avLst/>
              </a:prstGeom>
              <a:blipFill>
                <a:blip r:embed="rId3"/>
                <a:stretch>
                  <a:fillRect l="-1544" t="-5732" b="-17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A616D5D-8456-44B9-BAD8-DBF7E44490C6}"/>
              </a:ext>
            </a:extLst>
          </p:cNvPr>
          <p:cNvSpPr txBox="1"/>
          <p:nvPr/>
        </p:nvSpPr>
        <p:spPr>
          <a:xfrm>
            <a:off x="187150" y="1890932"/>
            <a:ext cx="494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 directed graph would be too complex. </a:t>
            </a:r>
          </a:p>
          <a:p>
            <a:r>
              <a:rPr lang="en-US" dirty="0"/>
              <a:t>The </a:t>
            </a:r>
            <a:r>
              <a:rPr lang="en-US" dirty="0" err="1"/>
              <a:t>Hasse</a:t>
            </a:r>
            <a:r>
              <a:rPr lang="en-US" dirty="0"/>
              <a:t> diagram carries the same information.)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CB0FCA-021B-4F18-98EE-9C001E21A221}"/>
                  </a:ext>
                </a:extLst>
              </p:cNvPr>
              <p:cNvSpPr txBox="1"/>
              <p:nvPr/>
            </p:nvSpPr>
            <p:spPr>
              <a:xfrm>
                <a:off x="6244682" y="1917592"/>
                <a:ext cx="2742607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denotes the power set of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CB0FCA-021B-4F18-98EE-9C001E21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2" y="1917592"/>
                <a:ext cx="2742607" cy="646331"/>
              </a:xfrm>
              <a:prstGeom prst="rect">
                <a:avLst/>
              </a:prstGeom>
              <a:blipFill>
                <a:blip r:embed="rId4"/>
                <a:stretch>
                  <a:fillRect l="-177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92965D0-729D-4C67-BC76-15318F2C2518}"/>
              </a:ext>
            </a:extLst>
          </p:cNvPr>
          <p:cNvGrpSpPr/>
          <p:nvPr/>
        </p:nvGrpSpPr>
        <p:grpSpPr>
          <a:xfrm>
            <a:off x="861151" y="2766242"/>
            <a:ext cx="3758510" cy="3523981"/>
            <a:chOff x="2754015" y="2743159"/>
            <a:chExt cx="3758510" cy="352398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C893D8E-5F83-49AA-94CB-24A8E143B353}"/>
                </a:ext>
              </a:extLst>
            </p:cNvPr>
            <p:cNvGrpSpPr/>
            <p:nvPr/>
          </p:nvGrpSpPr>
          <p:grpSpPr>
            <a:xfrm>
              <a:off x="2754015" y="2743159"/>
              <a:ext cx="3758510" cy="3523981"/>
              <a:chOff x="2754015" y="2743159"/>
              <a:chExt cx="3758510" cy="35239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F8A735F-2E58-49D1-85D5-0F73371BE09F}"/>
                      </a:ext>
                    </a:extLst>
                  </p:cNvPr>
                  <p:cNvSpPr txBox="1"/>
                  <p:nvPr/>
                </p:nvSpPr>
                <p:spPr>
                  <a:xfrm>
                    <a:off x="3833672" y="2743159"/>
                    <a:ext cx="157568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{1,2,3}</m:t>
                          </m:r>
                        </m:oMath>
                      </m:oMathPara>
                    </a14:m>
                    <a:endParaRPr lang="en-SG" sz="2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F8A735F-2E58-49D1-85D5-0F73371BE0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3672" y="2743159"/>
                    <a:ext cx="1575682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1C9ECBE-6129-430F-AA7F-C12B7ED2E539}"/>
                      </a:ext>
                    </a:extLst>
                  </p:cNvPr>
                  <p:cNvSpPr txBox="1"/>
                  <p:nvPr/>
                </p:nvSpPr>
                <p:spPr>
                  <a:xfrm>
                    <a:off x="2754015" y="3689074"/>
                    <a:ext cx="101847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{1,2}</m:t>
                          </m:r>
                        </m:oMath>
                      </m:oMathPara>
                    </a14:m>
                    <a:endParaRPr lang="en-SG" sz="28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1C9ECBE-6129-430F-AA7F-C12B7ED2E5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015" y="3689074"/>
                    <a:ext cx="1018478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EC4C3D3-D5B3-4781-B398-0818ECCCCB07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225" y="3689074"/>
                    <a:ext cx="101847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{1,3}</m:t>
                          </m:r>
                        </m:oMath>
                      </m:oMathPara>
                    </a14:m>
                    <a:endParaRPr lang="en-SG" sz="28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EC4C3D3-D5B3-4781-B398-0818ECCCC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225" y="3689074"/>
                    <a:ext cx="101847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D0196E6-625C-4D31-BF9B-00FCE8F29844}"/>
                      </a:ext>
                    </a:extLst>
                  </p:cNvPr>
                  <p:cNvSpPr txBox="1"/>
                  <p:nvPr/>
                </p:nvSpPr>
                <p:spPr>
                  <a:xfrm>
                    <a:off x="5494047" y="3689074"/>
                    <a:ext cx="101847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{2,3}</m:t>
                          </m:r>
                        </m:oMath>
                      </m:oMathPara>
                    </a14:m>
                    <a:endParaRPr lang="en-SG" sz="2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D0196E6-625C-4D31-BF9B-00FCE8F298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4047" y="3689074"/>
                    <a:ext cx="1018478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08CC631-6FEB-46E7-B6F4-552331EF8708}"/>
                      </a:ext>
                    </a:extLst>
                  </p:cNvPr>
                  <p:cNvSpPr txBox="1"/>
                  <p:nvPr/>
                </p:nvSpPr>
                <p:spPr>
                  <a:xfrm>
                    <a:off x="2754015" y="4781680"/>
                    <a:ext cx="101847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{1}</m:t>
                          </m:r>
                        </m:oMath>
                      </m:oMathPara>
                    </a14:m>
                    <a:endParaRPr lang="en-SG" sz="2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08CC631-6FEB-46E7-B6F4-552331EF8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015" y="4781680"/>
                    <a:ext cx="1018478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B7B9518B-5FD6-4C5D-9805-999C7DF0EF81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225" y="4781680"/>
                    <a:ext cx="101847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{2}</m:t>
                          </m:r>
                        </m:oMath>
                      </m:oMathPara>
                    </a14:m>
                    <a:endParaRPr lang="en-SG" sz="2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B7B9518B-5FD6-4C5D-9805-999C7DF0EF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225" y="4781680"/>
                    <a:ext cx="101847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77A3FE2-05EC-4178-9FB2-A1F08772B40D}"/>
                      </a:ext>
                    </a:extLst>
                  </p:cNvPr>
                  <p:cNvSpPr txBox="1"/>
                  <p:nvPr/>
                </p:nvSpPr>
                <p:spPr>
                  <a:xfrm>
                    <a:off x="5494047" y="4781680"/>
                    <a:ext cx="101847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{3}</m:t>
                          </m:r>
                        </m:oMath>
                      </m:oMathPara>
                    </a14:m>
                    <a:endParaRPr lang="en-SG" sz="2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77A3FE2-05EC-4178-9FB2-A1F08772B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4047" y="4781680"/>
                    <a:ext cx="1018478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1D8D5DE-E4C5-4D17-8001-240B3AC5EF94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225" y="5743920"/>
                    <a:ext cx="101847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{}</m:t>
                          </m:r>
                        </m:oMath>
                      </m:oMathPara>
                    </a14:m>
                    <a:endParaRPr lang="en-SG" sz="2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1D8D5DE-E4C5-4D17-8001-240B3AC5EF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225" y="5743920"/>
                    <a:ext cx="1018478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46F62B9-3E82-4C5A-AC4E-9FFA7A1E3D1C}"/>
                </a:ext>
              </a:extLst>
            </p:cNvPr>
            <p:cNvGrpSpPr/>
            <p:nvPr/>
          </p:nvGrpSpPr>
          <p:grpSpPr>
            <a:xfrm>
              <a:off x="3263254" y="3266379"/>
              <a:ext cx="2740032" cy="2607907"/>
              <a:chOff x="3263254" y="3266379"/>
              <a:chExt cx="2740032" cy="260790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ECDEC66-4EEB-40DB-9CC5-25D081CDAA46}"/>
                  </a:ext>
                </a:extLst>
              </p:cNvPr>
              <p:cNvCxnSpPr>
                <a:cxnSpLocks/>
                <a:stCxn id="6" idx="2"/>
                <a:endCxn id="59" idx="0"/>
              </p:cNvCxnSpPr>
              <p:nvPr/>
            </p:nvCxnSpPr>
            <p:spPr>
              <a:xfrm flipH="1">
                <a:off x="4621464" y="3266379"/>
                <a:ext cx="49" cy="422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7DFEF69-07A9-4CDF-BB18-5C31467F6310}"/>
                  </a:ext>
                </a:extLst>
              </p:cNvPr>
              <p:cNvCxnSpPr>
                <a:cxnSpLocks/>
                <a:stCxn id="63" idx="2"/>
                <a:endCxn id="65" idx="0"/>
              </p:cNvCxnSpPr>
              <p:nvPr/>
            </p:nvCxnSpPr>
            <p:spPr>
              <a:xfrm>
                <a:off x="4621464" y="5304900"/>
                <a:ext cx="0" cy="4390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89114BC-E8D1-4CE1-A554-34553E6B465D}"/>
                  </a:ext>
                </a:extLst>
              </p:cNvPr>
              <p:cNvCxnSpPr>
                <a:cxnSpLocks/>
                <a:stCxn id="58" idx="2"/>
                <a:endCxn id="62" idx="0"/>
              </p:cNvCxnSpPr>
              <p:nvPr/>
            </p:nvCxnSpPr>
            <p:spPr>
              <a:xfrm>
                <a:off x="3263254" y="4212294"/>
                <a:ext cx="0" cy="5693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37CD7A7-970A-4D8C-A959-D723236611A8}"/>
                  </a:ext>
                </a:extLst>
              </p:cNvPr>
              <p:cNvCxnSpPr>
                <a:cxnSpLocks/>
                <a:stCxn id="60" idx="2"/>
                <a:endCxn id="64" idx="0"/>
              </p:cNvCxnSpPr>
              <p:nvPr/>
            </p:nvCxnSpPr>
            <p:spPr>
              <a:xfrm>
                <a:off x="6003286" y="4212294"/>
                <a:ext cx="0" cy="5693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153B38B-D7D3-4573-9684-C62A5AABDB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6759" y="3289462"/>
                <a:ext cx="939853" cy="4407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541CB24-5679-4E2B-94EE-A952148F3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523" y="3289462"/>
                <a:ext cx="939853" cy="4407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36CAAA7-7ACB-4FB8-AF27-39A198767EBC}"/>
                  </a:ext>
                </a:extLst>
              </p:cNvPr>
              <p:cNvGrpSpPr/>
              <p:nvPr/>
            </p:nvGrpSpPr>
            <p:grpSpPr>
              <a:xfrm>
                <a:off x="3478110" y="4211420"/>
                <a:ext cx="805407" cy="551877"/>
                <a:chOff x="3478111" y="4211420"/>
                <a:chExt cx="805407" cy="551877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C590F0E-7FBB-42A3-96B5-9C099DEB9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6B4B5394-EC5C-4C38-B992-891806202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63BDAF5-B7AA-451B-AEB0-FB4D3BBB1A42}"/>
                  </a:ext>
                </a:extLst>
              </p:cNvPr>
              <p:cNvGrpSpPr/>
              <p:nvPr/>
            </p:nvGrpSpPr>
            <p:grpSpPr>
              <a:xfrm>
                <a:off x="4901202" y="4211420"/>
                <a:ext cx="805407" cy="551877"/>
                <a:chOff x="3478111" y="4211420"/>
                <a:chExt cx="805407" cy="551877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F454D8A-5392-4BE2-9DC2-6DB8A2FCC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B53E55AD-AC06-4DE4-99C0-020468A04D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4599289-D017-4F56-9B3D-B3CF80C52A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8110" y="5322409"/>
                <a:ext cx="805407" cy="5518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E317330-CC78-4404-913E-C20952058A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01202" y="5322409"/>
                <a:ext cx="805407" cy="5518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B0F865D-A02B-4B7E-A28E-5D547F6A9AD2}"/>
                  </a:ext>
                </a:extLst>
              </p:cNvPr>
              <p:cNvSpPr txBox="1"/>
              <p:nvPr/>
            </p:nvSpPr>
            <p:spPr>
              <a:xfrm>
                <a:off x="4916338" y="2796959"/>
                <a:ext cx="3721045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Note that certain elements, say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of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lang="en-SG" sz="2400" dirty="0"/>
                  <a:t> are not </a:t>
                </a:r>
                <a:r>
                  <a:rPr lang="en-SG" sz="2400" dirty="0">
                    <a:solidFill>
                      <a:srgbClr val="0033CC"/>
                    </a:solidFill>
                  </a:rPr>
                  <a:t>comparable</a:t>
                </a:r>
                <a:r>
                  <a:rPr lang="en-SG" sz="2400" dirty="0"/>
                  <a:t>, that is, neither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400" dirty="0"/>
                  <a:t> nor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{1,2} </m:t>
                    </m:r>
                  </m:oMath>
                </a14:m>
                <a:r>
                  <a:rPr lang="en-SG" sz="2400" dirty="0"/>
                  <a:t>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{1,3} </m:t>
                    </m:r>
                  </m:oMath>
                </a14:m>
                <a:r>
                  <a:rPr lang="en-SG" sz="2400" dirty="0"/>
                  <a:t>are two such elements, as neither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SG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 dirty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SG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{1,3}</m:t>
                    </m:r>
                  </m:oMath>
                </a14:m>
                <a:r>
                  <a:rPr lang="en-SG" sz="2400" dirty="0"/>
                  <a:t> nor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SG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SG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SG" sz="2400" dirty="0"/>
                  <a:t>.  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B0F865D-A02B-4B7E-A28E-5D547F6A9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338" y="2796959"/>
                <a:ext cx="3721045" cy="3200876"/>
              </a:xfrm>
              <a:prstGeom prst="rect">
                <a:avLst/>
              </a:prstGeom>
              <a:blipFill>
                <a:blip r:embed="rId13"/>
                <a:stretch>
                  <a:fillRect l="-2455" t="-1524" r="-3928" b="-34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D2490ECA-4E6A-4BA7-84BD-3ECEAE6BB238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15592C2-145E-4CC5-8F54-AE70624316D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D5A6CA-8A94-467C-A9C7-9AF29F8486B8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11490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Comparability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78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6.4.4 Comparability</a:t>
            </a:r>
            <a:endParaRPr lang="en-SG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/>
              <p:nvPr/>
            </p:nvSpPr>
            <p:spPr>
              <a:xfrm>
                <a:off x="324356" y="1552711"/>
                <a:ext cx="8437868" cy="4431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en-US" sz="2800" dirty="0"/>
                  <a:t>Given any two real numbers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800" dirty="0"/>
                  <a:t>, either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lang="en-US" altLang="en-US" sz="2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800" dirty="0"/>
                  <a:t> or </a:t>
                </a:r>
                <a:br>
                  <a:rPr lang="en-US" altLang="en-US" sz="2800" dirty="0"/>
                </a:b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lang="en-US" alt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𝑥</m:t>
                    </m:r>
                  </m:oMath>
                </a14:m>
                <a:r>
                  <a:rPr lang="en-US" altLang="en-US" sz="2800" dirty="0"/>
                  <a:t>. In a situation like this, the elements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800" dirty="0"/>
                  <a:t> are said to be </a:t>
                </a:r>
                <a:r>
                  <a:rPr lang="en-US" altLang="en-US" sz="2800" i="1" dirty="0">
                    <a:solidFill>
                      <a:srgbClr val="C00000"/>
                    </a:solidFill>
                  </a:rPr>
                  <a:t>comparable</a:t>
                </a:r>
                <a:r>
                  <a:rPr lang="en-US" altLang="en-US" sz="2800" dirty="0"/>
                  <a:t>.</a:t>
                </a:r>
                <a:endParaRPr lang="en-US" altLang="en-US" sz="2800" i="1" dirty="0"/>
              </a:p>
              <a:p>
                <a:pPr>
                  <a:spcAft>
                    <a:spcPts val="1200"/>
                  </a:spcAft>
                </a:pPr>
                <a:r>
                  <a:rPr lang="en-US" altLang="en-US" sz="2800" dirty="0"/>
                  <a:t>On the other hand, given two subsets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800" dirty="0"/>
                  <a:t>, it may be the case that neither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800" i="1" dirty="0"/>
                  <a:t> </a:t>
                </a:r>
                <a:r>
                  <a:rPr lang="en-US" altLang="en-US" sz="2800" dirty="0"/>
                  <a:t>nor </a:t>
                </a:r>
                <a:br>
                  <a:rPr lang="en-US" altLang="en-US" sz="28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sz="2800" dirty="0"/>
              </a:p>
              <a:p>
                <a:pPr>
                  <a:spcAft>
                    <a:spcPts val="1200"/>
                  </a:spcAft>
                </a:pPr>
                <a:r>
                  <a:rPr lang="en-US" altLang="en-US" sz="2800" dirty="0"/>
                  <a:t>For instance, let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}. </m:t>
                    </m:r>
                  </m:oMath>
                </a14:m>
                <a:r>
                  <a:rPr lang="en-US" altLang="en-US" sz="2800" dirty="0"/>
                  <a:t>Then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800" dirty="0"/>
              </a:p>
              <a:p>
                <a:pPr>
                  <a:spcAft>
                    <a:spcPts val="1200"/>
                  </a:spcAft>
                </a:pPr>
                <a:r>
                  <a:rPr lang="en-US" altLang="en-US" sz="2800" dirty="0"/>
                  <a:t>In such a case,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800" dirty="0"/>
                  <a:t> are said to be </a:t>
                </a:r>
                <a:r>
                  <a:rPr lang="en-US" altLang="en-US" sz="2800" i="1" dirty="0" err="1">
                    <a:solidFill>
                      <a:srgbClr val="C00000"/>
                    </a:solidFill>
                  </a:rPr>
                  <a:t>noncomparable</a:t>
                </a:r>
                <a:r>
                  <a:rPr lang="en-US" altLang="en-US" sz="2800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7020B3-9667-4AF4-A96A-9657C4B5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6" y="1552711"/>
                <a:ext cx="8437868" cy="4431983"/>
              </a:xfrm>
              <a:prstGeom prst="rect">
                <a:avLst/>
              </a:prstGeom>
              <a:blipFill>
                <a:blip r:embed="rId3"/>
                <a:stretch>
                  <a:fillRect l="-1445" t="-1376" b="-30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295053EC-EF63-4618-A796-A1D1D069EB5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547D5E-1203-4F5F-A154-6B9F39B7B26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B42051-E7A5-4699-937C-9752485AB75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42699E-715E-4FBD-AC13-4AC5EA9EFA4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E0338C-7334-426D-8D58-2CE2D991996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8BB835-01F4-4159-B5D3-019A703E773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E6ED06-4384-4311-A9ED-9EFF078069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3D37B4-B526-4409-8E2E-044059BCB035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3D1E4B-0B39-4307-959C-342EBED9A03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4BCEF-288F-4AB9-84FD-439962E4DBA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1BDFEA-8F0B-497C-A954-1347EA5A7A8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5E9D5-B35F-4320-A9FE-075C83A589D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B2FFDC-1844-4A81-8C94-E701C89491E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4CE48C-0A53-4F05-B9EF-1B608DA7B74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E1E8CB-0993-4142-8A18-91A5C6974CC4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B78FE5-E633-496A-80FB-AA30BE147133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72870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Comparability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79</a:t>
            </a:fld>
            <a:endParaRPr lang="en-SG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5053EC-EF63-4618-A796-A1D1D069EB5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547D5E-1203-4F5F-A154-6B9F39B7B26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B42051-E7A5-4699-937C-9752485AB75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42699E-715E-4FBD-AC13-4AC5EA9EFA4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E0338C-7334-426D-8D58-2CE2D991996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8BB835-01F4-4159-B5D3-019A703E773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E6ED06-4384-4311-A9ED-9EFF078069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3D37B4-B526-4409-8E2E-044059BCB035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3D1E4B-0B39-4307-959C-342EBED9A03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4BCEF-288F-4AB9-84FD-439962E4DBA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1BDFEA-8F0B-497C-A954-1347EA5A7A8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5E9D5-B35F-4320-A9FE-075C83A589D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B2FFDC-1844-4A81-8C94-E701C89491E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97D61D-16D3-4F43-AE2C-47BFB8A348EE}"/>
              </a:ext>
            </a:extLst>
          </p:cNvPr>
          <p:cNvGrpSpPr/>
          <p:nvPr/>
        </p:nvGrpSpPr>
        <p:grpSpPr>
          <a:xfrm>
            <a:off x="492307" y="956170"/>
            <a:ext cx="7932276" cy="1968984"/>
            <a:chOff x="993228" y="4598517"/>
            <a:chExt cx="7932276" cy="221195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4148D1-BBF8-44EE-A53C-93CB14030580}"/>
                </a:ext>
              </a:extLst>
            </p:cNvPr>
            <p:cNvSpPr/>
            <p:nvPr/>
          </p:nvSpPr>
          <p:spPr>
            <a:xfrm>
              <a:off x="993228" y="4598520"/>
              <a:ext cx="7932276" cy="2211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D0819D-AA9C-45C2-8325-BC28C83A7246}"/>
                </a:ext>
              </a:extLst>
            </p:cNvPr>
            <p:cNvSpPr/>
            <p:nvPr/>
          </p:nvSpPr>
          <p:spPr>
            <a:xfrm>
              <a:off x="993228" y="4598517"/>
              <a:ext cx="7932276" cy="645424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AB5115-3BB0-4FD0-ACBA-7A670975481F}"/>
                </a:ext>
              </a:extLst>
            </p:cNvPr>
            <p:cNvSpPr txBox="1"/>
            <p:nvPr/>
          </p:nvSpPr>
          <p:spPr>
            <a:xfrm>
              <a:off x="1109375" y="4639475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Comparability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133472-5C28-4B92-B6C9-0AC91759CE77}"/>
                    </a:ext>
                  </a:extLst>
                </p:cNvPr>
                <p:cNvSpPr txBox="1"/>
                <p:nvPr/>
              </p:nvSpPr>
              <p:spPr>
                <a:xfrm>
                  <a:off x="1109375" y="5322260"/>
                  <a:ext cx="7600717" cy="1348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Suppose </a:t>
                  </a:r>
                  <a14:m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SG" sz="2400" dirty="0"/>
                    <a:t> is a partial order relation on a set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. Elements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SG" sz="2400" dirty="0"/>
                    <a:t> and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SG" sz="2400" dirty="0"/>
                    <a:t> of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 are said to be </a:t>
                  </a:r>
                  <a:r>
                    <a:rPr lang="en-SG" sz="2400" b="1" dirty="0"/>
                    <a:t>comparable</a:t>
                  </a:r>
                  <a:r>
                    <a:rPr lang="en-SG" sz="2400" dirty="0"/>
                    <a:t> </a:t>
                  </a:r>
                  <a:r>
                    <a:rPr lang="en-SG" sz="2400" dirty="0" err="1"/>
                    <a:t>iff</a:t>
                  </a:r>
                  <a:r>
                    <a:rPr lang="en-SG" sz="2400" dirty="0"/>
                    <a:t> either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SG" sz="2400" dirty="0"/>
                    <a:t> or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SG" sz="2400" dirty="0"/>
                    <a:t>. Otherwise, </a:t>
                  </a:r>
                  <a14:m>
                    <m:oMath xmlns:m="http://schemas.openxmlformats.org/officeDocument/2006/math">
                      <m:r>
                        <a:rPr lang="en-SG" sz="2400" i="1" dirty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SG" sz="2400" dirty="0"/>
                    <a:t> and </a:t>
                  </a:r>
                  <a14:m>
                    <m:oMath xmlns:m="http://schemas.openxmlformats.org/officeDocument/2006/math">
                      <m:r>
                        <a:rPr lang="en-SG" sz="24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SG" sz="2400" dirty="0"/>
                    <a:t> are </a:t>
                  </a:r>
                  <a:r>
                    <a:rPr lang="en-SG" sz="2400" b="1" dirty="0"/>
                    <a:t>noncomparable</a:t>
                  </a:r>
                  <a:r>
                    <a:rPr lang="en-SG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133472-5C28-4B92-B6C9-0AC91759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322260"/>
                  <a:ext cx="7600717" cy="1348450"/>
                </a:xfrm>
                <a:prstGeom prst="rect">
                  <a:avLst/>
                </a:prstGeom>
                <a:blipFill>
                  <a:blip r:embed="rId3"/>
                  <a:stretch>
                    <a:fillRect l="-1283" t="-4082" b="-1122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A631D-8FDC-4008-ABDC-FEDE83F1AB52}"/>
              </a:ext>
            </a:extLst>
          </p:cNvPr>
          <p:cNvGrpSpPr/>
          <p:nvPr/>
        </p:nvGrpSpPr>
        <p:grpSpPr>
          <a:xfrm>
            <a:off x="492307" y="3159925"/>
            <a:ext cx="2899610" cy="2959107"/>
            <a:chOff x="1058935" y="3478858"/>
            <a:chExt cx="2899610" cy="295910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1071CC5-D013-4829-AF78-4CE1D4B0C50B}"/>
                </a:ext>
              </a:extLst>
            </p:cNvPr>
            <p:cNvGrpSpPr/>
            <p:nvPr/>
          </p:nvGrpSpPr>
          <p:grpSpPr>
            <a:xfrm>
              <a:off x="1413556" y="4000500"/>
              <a:ext cx="2544989" cy="2437465"/>
              <a:chOff x="2754015" y="2743159"/>
              <a:chExt cx="3758510" cy="359007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3D192B1-1416-428D-BF87-B4F446BB22F9}"/>
                  </a:ext>
                </a:extLst>
              </p:cNvPr>
              <p:cNvGrpSpPr/>
              <p:nvPr/>
            </p:nvGrpSpPr>
            <p:grpSpPr>
              <a:xfrm>
                <a:off x="2754015" y="2743159"/>
                <a:ext cx="3758510" cy="3590071"/>
                <a:chOff x="2754015" y="2743159"/>
                <a:chExt cx="3758510" cy="35900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BED330B9-2EAB-4BCA-8FC8-9A6EDC29C4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3672" y="2743159"/>
                      <a:ext cx="1575682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{1,2,3}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BED330B9-2EAB-4BCA-8FC8-9A6EDC29C4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3672" y="2743159"/>
                      <a:ext cx="1575682" cy="5893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D6E28D2-4F1B-43B6-A71D-60A45A7A57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4015" y="3689074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{1,2}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D6E28D2-4F1B-43B6-A71D-60A45A7A57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54015" y="3689074"/>
                      <a:ext cx="1018478" cy="5893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425" r="-796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F0CEFBD6-19AA-4265-B072-22C464DD1B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2225" y="3689074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{1,3}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F0CEFBD6-19AA-4265-B072-22C464DD1B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225" y="3689074"/>
                      <a:ext cx="1018478" cy="5893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425" r="-796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3828BB91-8FCE-4A69-A926-105E847C8C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94047" y="3689074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{2,3}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3828BB91-8FCE-4A69-A926-105E847C8C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4047" y="3689074"/>
                      <a:ext cx="1018478" cy="5893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425" r="-796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DE75CBE-A72C-49C2-848C-92823239C7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4015" y="478168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DE75CBE-A72C-49C2-848C-92823239C7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54015" y="4781680"/>
                      <a:ext cx="1018478" cy="5893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6B16834D-E9E0-4428-880E-0673FDFE05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2225" y="478168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{2}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6B16834D-E9E0-4428-880E-0673FDFE05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225" y="4781680"/>
                      <a:ext cx="1018478" cy="5893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21D378A2-2E75-4DAE-856F-7A3F29EFCB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94047" y="478168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21D378A2-2E75-4DAE-856F-7A3F29EFCB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4047" y="4781680"/>
                      <a:ext cx="1018478" cy="5893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09990658-473C-491F-B95D-0CD823CC05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2225" y="574392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09990658-473C-491F-B95D-0CD823CC05C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225" y="5743920"/>
                      <a:ext cx="1018478" cy="5893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F001607-7E8C-49E0-8D6F-99E4070927B3}"/>
                  </a:ext>
                </a:extLst>
              </p:cNvPr>
              <p:cNvGrpSpPr/>
              <p:nvPr/>
            </p:nvGrpSpPr>
            <p:grpSpPr>
              <a:xfrm>
                <a:off x="3263254" y="3289462"/>
                <a:ext cx="2740032" cy="2584824"/>
                <a:chOff x="3263254" y="3289462"/>
                <a:chExt cx="2740032" cy="2584824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F1548D5-1F99-4E27-BB5C-730AA73C8A18}"/>
                    </a:ext>
                  </a:extLst>
                </p:cNvPr>
                <p:cNvCxnSpPr>
                  <a:cxnSpLocks/>
                  <a:stCxn id="60" idx="2"/>
                  <a:endCxn id="62" idx="0"/>
                </p:cNvCxnSpPr>
                <p:nvPr/>
              </p:nvCxnSpPr>
              <p:spPr>
                <a:xfrm flipH="1">
                  <a:off x="4621464" y="3332470"/>
                  <a:ext cx="49" cy="3566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26327B0-63BB-4759-90E6-82B4D5943194}"/>
                    </a:ext>
                  </a:extLst>
                </p:cNvPr>
                <p:cNvCxnSpPr>
                  <a:cxnSpLocks/>
                  <a:stCxn id="65" idx="2"/>
                  <a:endCxn id="67" idx="0"/>
                </p:cNvCxnSpPr>
                <p:nvPr/>
              </p:nvCxnSpPr>
              <p:spPr>
                <a:xfrm>
                  <a:off x="4621464" y="5370991"/>
                  <a:ext cx="0" cy="37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7C40F7A-5551-4E9D-B5B7-8326F0C0EFBF}"/>
                    </a:ext>
                  </a:extLst>
                </p:cNvPr>
                <p:cNvCxnSpPr>
                  <a:cxnSpLocks/>
                  <a:stCxn id="61" idx="2"/>
                  <a:endCxn id="64" idx="0"/>
                </p:cNvCxnSpPr>
                <p:nvPr/>
              </p:nvCxnSpPr>
              <p:spPr>
                <a:xfrm>
                  <a:off x="3263254" y="4278384"/>
                  <a:ext cx="0" cy="5032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06D6354-386A-4070-9E94-94B6A209A1B0}"/>
                    </a:ext>
                  </a:extLst>
                </p:cNvPr>
                <p:cNvCxnSpPr>
                  <a:cxnSpLocks/>
                  <a:stCxn id="63" idx="2"/>
                  <a:endCxn id="66" idx="0"/>
                </p:cNvCxnSpPr>
                <p:nvPr/>
              </p:nvCxnSpPr>
              <p:spPr>
                <a:xfrm>
                  <a:off x="6003286" y="4278384"/>
                  <a:ext cx="0" cy="5032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DD9F8B0-7196-4087-BF28-98DE94576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96759" y="3289462"/>
                  <a:ext cx="939853" cy="4407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B03EFDF-FC24-4D56-864E-1ADF8BCE2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8523" y="3289462"/>
                  <a:ext cx="939853" cy="4407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64F1385-9C64-4CB8-8315-D3CF2E35CB99}"/>
                    </a:ext>
                  </a:extLst>
                </p:cNvPr>
                <p:cNvGrpSpPr/>
                <p:nvPr/>
              </p:nvGrpSpPr>
              <p:grpSpPr>
                <a:xfrm>
                  <a:off x="3478110" y="4211420"/>
                  <a:ext cx="805407" cy="551877"/>
                  <a:chOff x="3478111" y="4211420"/>
                  <a:chExt cx="805407" cy="551877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E214D926-3E2E-4BED-82D6-1A2BAD83BC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7B651BFE-3200-49EF-8257-0399CFD302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D6E5F2CB-9125-4654-8756-F9F8014D686F}"/>
                    </a:ext>
                  </a:extLst>
                </p:cNvPr>
                <p:cNvGrpSpPr/>
                <p:nvPr/>
              </p:nvGrpSpPr>
              <p:grpSpPr>
                <a:xfrm>
                  <a:off x="4901202" y="4211420"/>
                  <a:ext cx="805407" cy="551877"/>
                  <a:chOff x="3478111" y="4211420"/>
                  <a:chExt cx="805407" cy="551877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9D34627C-B61B-47E3-8A31-9168DE4DB6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1E04BD53-0F91-4743-AD6E-B00ED65D04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53B4400-7994-4599-AA91-E7522A2D11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78110" y="5322409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BBCDD091-AC1A-4443-848D-13C6E6294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01202" y="5322409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307EFF4-616F-49A4-BF63-DC3DCB77EB24}"/>
                    </a:ext>
                  </a:extLst>
                </p:cNvPr>
                <p:cNvSpPr txBox="1"/>
                <p:nvPr/>
              </p:nvSpPr>
              <p:spPr>
                <a:xfrm>
                  <a:off x="1058935" y="3478858"/>
                  <a:ext cx="23173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</m:oMath>
                  </a14:m>
                  <a:r>
                    <a:rPr lang="en-SG" sz="2400" dirty="0"/>
                    <a:t> on </a:t>
                  </a:r>
                  <a14:m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307EFF4-616F-49A4-BF63-DC3DCB77E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935" y="3478858"/>
                  <a:ext cx="2317398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263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E4D0854-1BE7-450B-99AD-A3A20911BB0C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084FE1-130F-4AE2-9DA0-844E7669B118}"/>
                  </a:ext>
                </a:extLst>
              </p:cNvPr>
              <p:cNvSpPr txBox="1"/>
              <p:nvPr/>
            </p:nvSpPr>
            <p:spPr>
              <a:xfrm>
                <a:off x="3729789" y="3047514"/>
                <a:ext cx="4479382" cy="306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Which of the following pairs of elements are comparable?</a:t>
                </a:r>
              </a:p>
              <a:p>
                <a:pPr marL="625475" indent="-625475">
                  <a:spcAft>
                    <a:spcPts val="600"/>
                  </a:spcAft>
                </a:pPr>
                <a:r>
                  <a:rPr lang="en-US" sz="2400" dirty="0"/>
                  <a:t>(a)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{1}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{1,3}</m:t>
                    </m:r>
                  </m:oMath>
                </a14:m>
                <a:endParaRPr lang="en-US" sz="2400" dirty="0"/>
              </a:p>
              <a:p>
                <a:pPr marL="625475" indent="-625475">
                  <a:spcAft>
                    <a:spcPts val="600"/>
                  </a:spcAft>
                </a:pPr>
                <a:r>
                  <a:rPr lang="en-US" sz="2400" dirty="0"/>
                  <a:t>(b)	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{2,3} </m:t>
                    </m:r>
                  </m:oMath>
                </a14:m>
                <a:r>
                  <a:rPr lang="en-SG" sz="2400" dirty="0"/>
                  <a:t>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{2}</m:t>
                    </m:r>
                  </m:oMath>
                </a14:m>
                <a:endParaRPr lang="en-SG" sz="2400" dirty="0"/>
              </a:p>
              <a:p>
                <a:pPr marL="625475" indent="-625475">
                  <a:spcAft>
                    <a:spcPts val="600"/>
                  </a:spcAft>
                </a:pPr>
                <a:r>
                  <a:rPr lang="en-SG" sz="2400" dirty="0"/>
                  <a:t>(c)	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{1}</m:t>
                    </m:r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{3}</m:t>
                    </m:r>
                  </m:oMath>
                </a14:m>
                <a:endParaRPr lang="en-SG" sz="2400" dirty="0"/>
              </a:p>
              <a:p>
                <a:pPr marL="625475" indent="-625475">
                  <a:spcAft>
                    <a:spcPts val="600"/>
                  </a:spcAft>
                </a:pPr>
                <a:r>
                  <a:rPr lang="en-SG" sz="2400" dirty="0"/>
                  <a:t>(d)	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{1,2} </m:t>
                    </m:r>
                  </m:oMath>
                </a14:m>
                <a:r>
                  <a:rPr lang="en-SG" sz="2400" dirty="0"/>
                  <a:t>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{3}</m:t>
                    </m:r>
                  </m:oMath>
                </a14:m>
                <a:endParaRPr lang="en-SG" sz="2400" dirty="0"/>
              </a:p>
              <a:p>
                <a:pPr marL="625475" indent="-625475">
                  <a:spcAft>
                    <a:spcPts val="600"/>
                  </a:spcAft>
                </a:pPr>
                <a:r>
                  <a:rPr lang="en-SG" sz="2400" dirty="0"/>
                  <a:t>(e)	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{3}</m:t>
                    </m:r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{1,2,3}</m:t>
                    </m:r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084FE1-130F-4AE2-9DA0-844E7669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789" y="3047514"/>
                <a:ext cx="4479382" cy="3062377"/>
              </a:xfrm>
              <a:prstGeom prst="rect">
                <a:avLst/>
              </a:prstGeom>
              <a:blipFill>
                <a:blip r:embed="rId13"/>
                <a:stretch>
                  <a:fillRect l="-2177" t="-1594" b="-35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0E8D6A7-DF0D-4226-B122-DFDF28F6135B}"/>
              </a:ext>
            </a:extLst>
          </p:cNvPr>
          <p:cNvSpPr txBox="1"/>
          <p:nvPr/>
        </p:nvSpPr>
        <p:spPr>
          <a:xfrm>
            <a:off x="6404326" y="3892219"/>
            <a:ext cx="84501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Yes</a:t>
            </a:r>
            <a:endParaRPr lang="en-SG" sz="2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AD4A527-75CD-410D-A649-BD845ED8A04E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2CB25DC-0F63-4257-8AF2-20C8FA92C5F8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2D6ED5-E52C-448F-B1E8-CAC5E0E22D2B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3124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61022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Application of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</a:t>
            </a:fld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444317" y="1040032"/>
            <a:ext cx="829074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</a:rPr>
              <a:t>An application:</a:t>
            </a:r>
            <a:r>
              <a:rPr lang="en-US" altLang="en-US" sz="2800" dirty="0"/>
              <a:t> A simple database</a:t>
            </a:r>
            <a:endParaRPr lang="en-US" altLang="en-US" sz="2400" i="1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509DF1-1E99-439C-A00D-470FD59AB11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D7F606-434F-4376-8D55-CECB9B6C101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4CCC8F-D1B2-48D2-820F-0A7F904A146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812277-F78D-4A10-8A2D-2BC8685B1FEB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DE41BB-11AA-4E26-9DA3-588A3790CCA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96A7CF-799D-46D4-A7B1-5384A21A738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786E6E-EF76-4C2C-8B14-A403B0A1081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BBF3F5-DF8C-4D6C-AFBB-365131637007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44317" y="1635441"/>
                <a:ext cx="829074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400" dirty="0"/>
                  <a:t> be the set of students,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en-US" sz="2400" dirty="0"/>
                  <a:t> the set of modules,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400" dirty="0"/>
                  <a:t> the relation “is enrolled in” from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en-US" sz="2400" dirty="0"/>
                  <a:t>.</a:t>
                </a:r>
                <a:endParaRPr lang="en-US" altLang="en-US" sz="2800" i="1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7" y="1635441"/>
                <a:ext cx="8290746" cy="830997"/>
              </a:xfrm>
              <a:prstGeom prst="rect">
                <a:avLst/>
              </a:prstGeom>
              <a:blipFill>
                <a:blip r:embed="rId3"/>
                <a:stretch>
                  <a:fillRect l="-1176" t="-5839" b="-153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81A1FF-12FE-4DA1-A49E-82DCFEEB9682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0223952-D333-4221-89CF-8E99C2C38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993349"/>
              </p:ext>
            </p:extLst>
          </p:nvPr>
        </p:nvGraphicFramePr>
        <p:xfrm>
          <a:off x="754135" y="2628314"/>
          <a:ext cx="306114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570">
                  <a:extLst>
                    <a:ext uri="{9D8B030D-6E8A-4147-A177-3AD203B41FA5}">
                      <a16:colId xmlns:a16="http://schemas.microsoft.com/office/drawing/2014/main" val="1605355523"/>
                    </a:ext>
                  </a:extLst>
                </a:gridCol>
                <a:gridCol w="1530570">
                  <a:extLst>
                    <a:ext uri="{9D8B030D-6E8A-4147-A177-3AD203B41FA5}">
                      <a16:colId xmlns:a16="http://schemas.microsoft.com/office/drawing/2014/main" val="1919151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Student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Module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21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CS1101S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9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Aiken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CS1231S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29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Dueet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CS1231S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0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Bam Boo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MA1101R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7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Lian </a:t>
                      </a:r>
                      <a:r>
                        <a:rPr lang="en-US" sz="2000" dirty="0" err="1"/>
                        <a:t>Eng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CS1101S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430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Manimaran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CS1231S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6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James Tan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MA1101R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5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: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:</a:t>
                      </a:r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282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2F37E8-76D8-40CC-9D90-BDB5B983247B}"/>
                  </a:ext>
                </a:extLst>
              </p:cNvPr>
              <p:cNvSpPr txBox="1"/>
              <p:nvPr/>
            </p:nvSpPr>
            <p:spPr>
              <a:xfrm>
                <a:off x="4449337" y="2843434"/>
                <a:ext cx="394052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= { (Ali, CS1101S),</a:t>
                </a:r>
              </a:p>
              <a:p>
                <a:pPr>
                  <a:tabLst>
                    <a:tab pos="623888" algn="l"/>
                  </a:tabLst>
                </a:pPr>
                <a:r>
                  <a:rPr lang="en-US" sz="2400" dirty="0"/>
                  <a:t>	(Aiken, CS1231S),</a:t>
                </a:r>
              </a:p>
              <a:p>
                <a:pPr>
                  <a:tabLst>
                    <a:tab pos="623888" algn="l"/>
                  </a:tabLst>
                </a:pPr>
                <a:r>
                  <a:rPr lang="en-US" sz="2400" dirty="0"/>
                  <a:t>	(</a:t>
                </a:r>
                <a:r>
                  <a:rPr lang="en-US" sz="2400" dirty="0" err="1"/>
                  <a:t>Dueet</a:t>
                </a:r>
                <a:r>
                  <a:rPr lang="en-US" sz="2400" dirty="0"/>
                  <a:t>, CS1231S)</a:t>
                </a:r>
              </a:p>
              <a:p>
                <a:pPr>
                  <a:tabLst>
                    <a:tab pos="623888" algn="l"/>
                  </a:tabLst>
                </a:pPr>
                <a:r>
                  <a:rPr lang="en-US" sz="2400" dirty="0"/>
                  <a:t>	(Bam Boo, MA1101R),</a:t>
                </a:r>
              </a:p>
              <a:p>
                <a:pPr>
                  <a:tabLst>
                    <a:tab pos="623888" algn="l"/>
                  </a:tabLst>
                </a:pPr>
                <a:r>
                  <a:rPr lang="en-US" sz="2400" dirty="0"/>
                  <a:t>	(Lian </a:t>
                </a:r>
                <a:r>
                  <a:rPr lang="en-US" sz="2400" dirty="0" err="1"/>
                  <a:t>Eng</a:t>
                </a:r>
                <a:r>
                  <a:rPr lang="en-US" sz="2400" dirty="0"/>
                  <a:t>, CS1101S),</a:t>
                </a:r>
              </a:p>
              <a:p>
                <a:pPr>
                  <a:tabLst>
                    <a:tab pos="623888" algn="l"/>
                  </a:tabLst>
                </a:pPr>
                <a:r>
                  <a:rPr lang="en-US" sz="2400" dirty="0"/>
                  <a:t>	(</a:t>
                </a:r>
                <a:r>
                  <a:rPr lang="en-US" sz="2400" dirty="0" err="1"/>
                  <a:t>Manimaran</a:t>
                </a:r>
                <a:r>
                  <a:rPr lang="en-US" sz="2400" dirty="0"/>
                  <a:t>, CS1231S),</a:t>
                </a:r>
              </a:p>
              <a:p>
                <a:pPr>
                  <a:tabLst>
                    <a:tab pos="623888" algn="l"/>
                  </a:tabLst>
                </a:pPr>
                <a:r>
                  <a:rPr lang="en-US" sz="2400" dirty="0"/>
                  <a:t>	(James Tan, MA1101R),</a:t>
                </a:r>
              </a:p>
              <a:p>
                <a:pPr>
                  <a:tabLst>
                    <a:tab pos="623888" algn="l"/>
                  </a:tabLst>
                </a:pPr>
                <a:r>
                  <a:rPr lang="en-US" sz="2400" dirty="0"/>
                  <a:t>	… 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2F37E8-76D8-40CC-9D90-BDB5B9832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337" y="2843434"/>
                <a:ext cx="3940528" cy="3046988"/>
              </a:xfrm>
              <a:prstGeom prst="rect">
                <a:avLst/>
              </a:prstGeom>
              <a:blipFill>
                <a:blip r:embed="rId4"/>
                <a:stretch>
                  <a:fillRect l="-464" t="-1600" b="-36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1BF37CF-0899-4BF4-8EAC-771F8D3B9C17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B14D17-3DA2-40D8-99AA-8E0A84643FD8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56C0A0-B1D8-44EC-AD44-F90C47B734E6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BC26E5D-F607-463C-BBBB-E129687B0F64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61BB8A1-A4D0-4BA9-B892-E1DA6A787402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75F45DC-BE54-4CD6-BB2A-36B12996CFDE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2EE26F3-A819-4A25-8F7E-C51217B4E81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84769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Maximal/Minimal/Largest/Smallest Element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80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6.4.5 Maximal/Minimal/Largest/Smallest Element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5053EC-EF63-4618-A796-A1D1D069EB5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547D5E-1203-4F5F-A154-6B9F39B7B26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B42051-E7A5-4699-937C-9752485AB75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42699E-715E-4FBD-AC13-4AC5EA9EFA4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E0338C-7334-426D-8D58-2CE2D991996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8BB835-01F4-4159-B5D3-019A703E773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E6ED06-4384-4311-A9ED-9EFF078069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3D37B4-B526-4409-8E2E-044059BCB035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3D1E4B-0B39-4307-959C-342EBED9A03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4BCEF-288F-4AB9-84FD-439962E4DBA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1BDFEA-8F0B-497C-A954-1347EA5A7A8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5E9D5-B35F-4320-A9FE-075C83A589D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B2FFDC-1844-4A81-8C94-E701C89491E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7621CC-2448-4396-85A4-D5AA96B72088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747393-51D9-4BA9-AAF6-CF28448EB4FD}"/>
              </a:ext>
            </a:extLst>
          </p:cNvPr>
          <p:cNvGrpSpPr/>
          <p:nvPr/>
        </p:nvGrpSpPr>
        <p:grpSpPr>
          <a:xfrm>
            <a:off x="492307" y="1529297"/>
            <a:ext cx="7932276" cy="3785652"/>
            <a:chOff x="993228" y="4598517"/>
            <a:chExt cx="7932276" cy="37856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DC4B250-6147-4CDF-8742-FF1336A29884}"/>
                </a:ext>
              </a:extLst>
            </p:cNvPr>
            <p:cNvSpPr/>
            <p:nvPr/>
          </p:nvSpPr>
          <p:spPr>
            <a:xfrm>
              <a:off x="993228" y="4598523"/>
              <a:ext cx="7932276" cy="37856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B21F50-1BC2-4EEA-855E-2B83315308C2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0DD673-8F60-4AB7-AF81-7DA499DB0F2F}"/>
                </a:ext>
              </a:extLst>
            </p:cNvPr>
            <p:cNvSpPr txBox="1"/>
            <p:nvPr/>
          </p:nvSpPr>
          <p:spPr>
            <a:xfrm>
              <a:off x="1109375" y="4598517"/>
              <a:ext cx="7408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2C4D37B-2641-43B3-8A84-666E99B4507B}"/>
                    </a:ext>
                  </a:extLst>
                </p:cNvPr>
                <p:cNvSpPr txBox="1"/>
                <p:nvPr/>
              </p:nvSpPr>
              <p:spPr>
                <a:xfrm>
                  <a:off x="1109375" y="5060182"/>
                  <a:ext cx="7699982" cy="33239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000" dirty="0"/>
                    <a:t>Let a set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000" dirty="0"/>
                    <a:t> be partially ordered with respect to a relation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000" dirty="0"/>
                    <a:t>.</a:t>
                  </a:r>
                </a:p>
                <a:p>
                  <a:pPr marL="357188" indent="-357188">
                    <a:spcAft>
                      <a:spcPts val="600"/>
                    </a:spcAft>
                  </a:pPr>
                  <a:r>
                    <a:rPr lang="en-US" sz="2000" b="0" dirty="0"/>
                    <a:t>1.	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 is a </a:t>
                  </a:r>
                  <a:r>
                    <a:rPr lang="en-SG" sz="2000" b="1" dirty="0"/>
                    <a:t>maximal element</a:t>
                  </a:r>
                  <a:r>
                    <a:rPr lang="en-SG" sz="2000" dirty="0"/>
                    <a:t> of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000" dirty="0"/>
                    <a:t> </a:t>
                  </a:r>
                  <a:r>
                    <a:rPr lang="en-SG" sz="2000" dirty="0" err="1"/>
                    <a:t>iff</a:t>
                  </a:r>
                  <a:r>
                    <a:rPr lang="en-SG" sz="2000" dirty="0"/>
                    <a:t> </a:t>
                  </a:r>
                  <a14:m>
                    <m:oMath xmlns:m="http://schemas.openxmlformats.org/officeDocument/2006/math">
                      <m:r>
                        <a:rPr lang="en-SG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000" dirty="0"/>
                    <a:t>, either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, or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SG" sz="20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 are not comparable. Alternatively,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 is a maximal element of </a:t>
                  </a:r>
                  <a14:m>
                    <m:oMath xmlns:m="http://schemas.openxmlformats.org/officeDocument/2006/math">
                      <m:r>
                        <a:rPr lang="en-SG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000" dirty="0"/>
                    <a:t> </a:t>
                  </a:r>
                  <a:r>
                    <a:rPr lang="en-SG" sz="2000" dirty="0" err="1"/>
                    <a:t>iff</a:t>
                  </a:r>
                  <a:endParaRPr lang="en-SG" sz="2000" dirty="0"/>
                </a:p>
                <a:p>
                  <a:pPr>
                    <a:spcAft>
                      <a:spcPts val="600"/>
                    </a:spcAft>
                    <a:tabLst>
                      <a:tab pos="355600" algn="l"/>
                    </a:tabLst>
                  </a:pPr>
                  <a:r>
                    <a:rPr lang="en-SG" sz="2000" dirty="0"/>
                    <a:t>			 </a:t>
                  </a:r>
                  <a14:m>
                    <m:oMath xmlns:m="http://schemas.openxmlformats.org/officeDocument/2006/math"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SG" sz="2000" dirty="0"/>
                    <a:t> </a:t>
                  </a:r>
                </a:p>
                <a:p>
                  <a:pPr marL="357188" indent="-357188">
                    <a:spcAft>
                      <a:spcPts val="600"/>
                    </a:spcAft>
                  </a:pPr>
                  <a:r>
                    <a:rPr lang="en-US" sz="2000" dirty="0"/>
                    <a:t>2.	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 is a </a:t>
                  </a:r>
                  <a:r>
                    <a:rPr lang="en-SG" sz="2000" b="1" dirty="0"/>
                    <a:t>minimal element</a:t>
                  </a:r>
                  <a:r>
                    <a:rPr lang="en-SG" sz="2000" dirty="0"/>
                    <a:t> of </a:t>
                  </a:r>
                  <a14:m>
                    <m:oMath xmlns:m="http://schemas.openxmlformats.org/officeDocument/2006/math">
                      <m:r>
                        <a:rPr lang="en-SG" sz="2000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000" dirty="0"/>
                    <a:t> </a:t>
                  </a:r>
                  <a:r>
                    <a:rPr lang="en-SG" sz="2000" dirty="0" err="1"/>
                    <a:t>iff</a:t>
                  </a:r>
                  <a:r>
                    <a:rPr lang="en-SG" sz="2000" dirty="0"/>
                    <a:t> </a:t>
                  </a:r>
                  <a14:m>
                    <m:oMath xmlns:m="http://schemas.openxmlformats.org/officeDocument/2006/math"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000" dirty="0"/>
                    <a:t>, either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SG" sz="2000" dirty="0"/>
                    <a:t>, 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SG" sz="20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 are not comparable. Alternatively,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 is a minimal element of </a:t>
                  </a:r>
                  <a14:m>
                    <m:oMath xmlns:m="http://schemas.openxmlformats.org/officeDocument/2006/math">
                      <m:r>
                        <a:rPr lang="en-SG" sz="2000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000" dirty="0"/>
                    <a:t> </a:t>
                  </a:r>
                  <a:r>
                    <a:rPr lang="en-SG" sz="2000" dirty="0" err="1"/>
                    <a:t>iff</a:t>
                  </a:r>
                  <a:r>
                    <a:rPr lang="en-SG" sz="2000" dirty="0"/>
                    <a:t>  </a:t>
                  </a:r>
                </a:p>
                <a:p>
                  <a:pPr>
                    <a:spcAft>
                      <a:spcPts val="600"/>
                    </a:spcAft>
                    <a:tabLst>
                      <a:tab pos="452438" algn="l"/>
                      <a:tab pos="1797050" algn="l"/>
                    </a:tabLst>
                  </a:pPr>
                  <a:r>
                    <a:rPr lang="en-SG" sz="2000" dirty="0"/>
                    <a:t>		 </a:t>
                  </a:r>
                  <a14:m>
                    <m:oMath xmlns:m="http://schemas.openxmlformats.org/officeDocument/2006/math"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).</m:t>
                      </m:r>
                    </m:oMath>
                  </a14:m>
                  <a:r>
                    <a:rPr lang="en-SG" sz="2000" dirty="0"/>
                    <a:t> </a:t>
                  </a:r>
                </a:p>
                <a:p>
                  <a:pPr marL="357188" indent="-357188">
                    <a:spcAft>
                      <a:spcPts val="600"/>
                    </a:spcAft>
                    <a:tabLst>
                      <a:tab pos="1797050" algn="l"/>
                    </a:tabLst>
                  </a:pPr>
                  <a:r>
                    <a:rPr lang="en-US" sz="2000" dirty="0"/>
                    <a:t>3.	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 is the </a:t>
                  </a:r>
                  <a:r>
                    <a:rPr lang="en-SG" sz="2000" b="1" dirty="0"/>
                    <a:t>largest element</a:t>
                  </a:r>
                  <a:r>
                    <a:rPr lang="en-SG" sz="2000" dirty="0"/>
                    <a:t> of </a:t>
                  </a:r>
                  <a14:m>
                    <m:oMath xmlns:m="http://schemas.openxmlformats.org/officeDocument/2006/math">
                      <m:r>
                        <a:rPr lang="en-SG" sz="2000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000" dirty="0"/>
                    <a:t> </a:t>
                  </a:r>
                  <a:r>
                    <a:rPr lang="en-SG" sz="2000" dirty="0" err="1"/>
                    <a:t>iff</a:t>
                  </a:r>
                  <a:r>
                    <a:rPr lang="en-SG" sz="2000" dirty="0"/>
                    <a:t> </a:t>
                  </a:r>
                  <a14:m>
                    <m:oMath xmlns:m="http://schemas.openxmlformats.org/officeDocument/2006/math"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SG" sz="2000" dirty="0"/>
                    <a:t>.</a:t>
                  </a:r>
                </a:p>
                <a:p>
                  <a:pPr marL="338138" indent="-338138">
                    <a:spcAft>
                      <a:spcPts val="600"/>
                    </a:spcAft>
                  </a:pPr>
                  <a:r>
                    <a:rPr lang="en-SG" sz="2000" dirty="0"/>
                    <a:t>4.	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SG" sz="2000" dirty="0"/>
                    <a:t> is the </a:t>
                  </a:r>
                  <a:r>
                    <a:rPr lang="en-SG" sz="2000" b="1" dirty="0"/>
                    <a:t>smallest element</a:t>
                  </a:r>
                  <a:r>
                    <a:rPr lang="en-SG" sz="2000" dirty="0"/>
                    <a:t> of </a:t>
                  </a:r>
                  <a14:m>
                    <m:oMath xmlns:m="http://schemas.openxmlformats.org/officeDocument/2006/math">
                      <m:r>
                        <a:rPr lang="en-SG" sz="2000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000" dirty="0"/>
                    <a:t> </a:t>
                  </a:r>
                  <a:r>
                    <a:rPr lang="en-SG" sz="2000" dirty="0" err="1"/>
                    <a:t>iff</a:t>
                  </a:r>
                  <a:r>
                    <a:rPr lang="en-SG" sz="2000" dirty="0"/>
                    <a:t> </a:t>
                  </a:r>
                  <a14:m>
                    <m:oMath xmlns:m="http://schemas.openxmlformats.org/officeDocument/2006/math">
                      <m:r>
                        <a:rPr lang="en-SG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SG" sz="2000" dirty="0"/>
                    <a:t>.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2C4D37B-2641-43B3-8A84-666E99B45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060182"/>
                  <a:ext cx="7699982" cy="3323987"/>
                </a:xfrm>
                <a:prstGeom prst="rect">
                  <a:avLst/>
                </a:prstGeom>
                <a:blipFill>
                  <a:blip r:embed="rId3"/>
                  <a:stretch>
                    <a:fillRect l="-871" t="-1101" b="-238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E5C8614-F3A9-496A-A56D-D4E3E14C386B}"/>
              </a:ext>
            </a:extLst>
          </p:cNvPr>
          <p:cNvSpPr txBox="1"/>
          <p:nvPr/>
        </p:nvSpPr>
        <p:spPr>
          <a:xfrm>
            <a:off x="369739" y="5422275"/>
            <a:ext cx="738998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893763" algn="l"/>
              </a:tabLst>
            </a:pPr>
            <a:r>
              <a:rPr lang="en-US" altLang="en-US" sz="2400" dirty="0"/>
              <a:t>Note: Alternative terms</a:t>
            </a:r>
          </a:p>
          <a:p>
            <a:pPr marL="808038" indent="-438150">
              <a:buFont typeface="Wingdings" panose="05000000000000000000" pitchFamily="2" charset="2"/>
              <a:buChar char="§"/>
            </a:pPr>
            <a:r>
              <a:rPr lang="en-US" altLang="en-US" sz="2000" i="1" dirty="0"/>
              <a:t>largest element =</a:t>
            </a:r>
            <a:r>
              <a:rPr lang="en-US" altLang="en-US" sz="2000" dirty="0"/>
              <a:t> </a:t>
            </a:r>
            <a:r>
              <a:rPr lang="en-US" altLang="en-US" sz="2000" i="1" dirty="0"/>
              <a:t>greatest element </a:t>
            </a:r>
            <a:r>
              <a:rPr lang="en-US" altLang="en-US" sz="2000" dirty="0"/>
              <a:t>= </a:t>
            </a:r>
            <a:r>
              <a:rPr lang="en-US" altLang="en-US" sz="2000" i="1" dirty="0"/>
              <a:t>maximum</a:t>
            </a:r>
            <a:r>
              <a:rPr lang="en-US" altLang="en-US" sz="2000" dirty="0"/>
              <a:t>; </a:t>
            </a:r>
          </a:p>
          <a:p>
            <a:pPr marL="808038" indent="-438150">
              <a:buFont typeface="Wingdings" panose="05000000000000000000" pitchFamily="2" charset="2"/>
              <a:buChar char="§"/>
            </a:pPr>
            <a:r>
              <a:rPr lang="en-US" altLang="en-US" sz="2000" i="1" dirty="0"/>
              <a:t>smallest element </a:t>
            </a:r>
            <a:r>
              <a:rPr lang="en-US" altLang="en-US" sz="2000" dirty="0"/>
              <a:t>= </a:t>
            </a:r>
            <a:r>
              <a:rPr lang="en-US" altLang="en-US" sz="2000" i="1" dirty="0"/>
              <a:t>least element</a:t>
            </a:r>
            <a:r>
              <a:rPr lang="en-US" altLang="en-US" sz="2000" dirty="0"/>
              <a:t> = </a:t>
            </a:r>
            <a:r>
              <a:rPr lang="en-US" altLang="en-US" sz="2000" i="1" dirty="0"/>
              <a:t>minimum</a:t>
            </a:r>
            <a:r>
              <a:rPr lang="en-US" altLang="en-US" sz="2000" dirty="0"/>
              <a:t>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7057320-187E-4305-BDE7-472FC2D45A8C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4F06E54-5A12-489E-9BC5-C814D0A9F228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612154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Maximal/Minimal/Largest/Smallest Element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81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1606F5-1718-4451-A488-D99C2A4192F1}"/>
                  </a:ext>
                </a:extLst>
              </p:cNvPr>
              <p:cNvSpPr txBox="1"/>
              <p:nvPr/>
            </p:nvSpPr>
            <p:spPr>
              <a:xfrm>
                <a:off x="312134" y="859433"/>
                <a:ext cx="8031537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#23: </a:t>
                </a:r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dirty="0"/>
                  <a:t> have the partial ordering  defined by the following </a:t>
                </a:r>
                <a:r>
                  <a:rPr lang="en-US" altLang="en-US" sz="2400" dirty="0" err="1"/>
                  <a:t>Hasse</a:t>
                </a:r>
                <a:r>
                  <a:rPr lang="en-US" altLang="en-US" sz="2400" dirty="0"/>
                  <a:t> diagram. Find all maximal, minimal, largest, and smallest elements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.</a:t>
                </a:r>
                <a:endParaRPr lang="en-US" altLang="en-US" sz="24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1606F5-1718-4451-A488-D99C2A419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34" y="859433"/>
                <a:ext cx="8031537" cy="1200329"/>
              </a:xfrm>
              <a:prstGeom prst="rect">
                <a:avLst/>
              </a:prstGeom>
              <a:blipFill>
                <a:blip r:embed="rId3"/>
                <a:stretch>
                  <a:fillRect l="-1138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>
            <a:extLst>
              <a:ext uri="{FF2B5EF4-FFF2-40B4-BE49-F238E27FC236}">
                <a16:creationId xmlns:a16="http://schemas.microsoft.com/office/drawing/2014/main" id="{551B4CDE-6FE1-4DDA-9BD4-4FF5C1D8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38" y="2248122"/>
            <a:ext cx="3211513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07FA90-3D1B-46BF-8DB8-46A0A6624B3A}"/>
                  </a:ext>
                </a:extLst>
              </p:cNvPr>
              <p:cNvSpPr txBox="1"/>
              <p:nvPr/>
            </p:nvSpPr>
            <p:spPr>
              <a:xfrm>
                <a:off x="4221125" y="2347530"/>
                <a:ext cx="4718563" cy="15696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/>
                  <a:t>There is just one maximal element,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2400" dirty="0"/>
                  <a:t>, which is also the largest element. The minimal elements are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dirty="0"/>
                  <a:t>, and there is no smallest element.</a:t>
                </a:r>
                <a:endParaRPr lang="en-US" altLang="en-US" sz="24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07FA90-3D1B-46BF-8DB8-46A0A66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125" y="2347530"/>
                <a:ext cx="4718563" cy="1569660"/>
              </a:xfrm>
              <a:prstGeom prst="rect">
                <a:avLst/>
              </a:prstGeom>
              <a:blipFill>
                <a:blip r:embed="rId5"/>
                <a:stretch>
                  <a:fillRect l="-1938" t="-3101" r="-1550" b="-77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241F2C7D-80B2-44A6-83FB-F513A5E73B0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DA5C418-425D-471A-810B-336DBBC1709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9EECBE-CD75-4BE4-92B7-8EBC00159184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8C9A5C-2FA9-4F7A-BBF6-6150A8DCD33B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3E9879-BA3A-403C-9492-7EE97A3F57AC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1AC40D3-B0D2-4D54-BF3C-E79003C42D6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F1124A6-3F79-4B2F-85DC-C4573032569A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518DC65-A7E8-4499-8C11-42130672101D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A9D4AE6-D5A9-4A48-A34A-BF9C02F5CEE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EB9893B-CD42-4A67-BB46-FCD1EC52F15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541F67-3CA4-4CE0-BCD1-8B915EA8333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BC9A844-8125-4881-B6C8-06AD3C1939D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EDC8DC-597F-43D5-BAEC-6AA76A855F49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FB73FF-70FF-4A36-B08E-1E1F9F3AEEA6}"/>
                  </a:ext>
                </a:extLst>
              </p:cNvPr>
              <p:cNvSpPr txBox="1"/>
              <p:nvPr/>
            </p:nvSpPr>
            <p:spPr>
              <a:xfrm>
                <a:off x="708751" y="4883741"/>
                <a:ext cx="6785291" cy="1785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Let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partially ordered with respect to a relation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57188" indent="-357188">
                  <a:spcAft>
                    <a:spcPts val="600"/>
                  </a:spcAft>
                </a:pPr>
                <a:r>
                  <a:rPr lang="en-US" b="0" dirty="0"/>
                  <a:t>1.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a </a:t>
                </a:r>
                <a:r>
                  <a:rPr lang="en-SG" b="1" dirty="0"/>
                  <a:t>maximal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</a:t>
                </a:r>
              </a:p>
              <a:p>
                <a:pPr marL="357188" indent="-357188">
                  <a:spcAft>
                    <a:spcPts val="600"/>
                  </a:spcAft>
                </a:pPr>
                <a:r>
                  <a:rPr lang="en-US" dirty="0"/>
                  <a:t>2.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a </a:t>
                </a:r>
                <a:r>
                  <a:rPr lang="en-SG" b="1" dirty="0"/>
                  <a:t>minimal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SG" dirty="0"/>
                  <a:t> </a:t>
                </a:r>
              </a:p>
              <a:p>
                <a:pPr marL="357188" indent="-357188">
                  <a:spcAft>
                    <a:spcPts val="600"/>
                  </a:spcAft>
                  <a:tabLst>
                    <a:tab pos="1797050" algn="l"/>
                  </a:tabLst>
                </a:pPr>
                <a:r>
                  <a:rPr lang="en-US" dirty="0"/>
                  <a:t>3.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the </a:t>
                </a:r>
                <a:r>
                  <a:rPr lang="en-SG" b="1" dirty="0"/>
                  <a:t>largest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.</a:t>
                </a:r>
              </a:p>
              <a:p>
                <a:pPr marL="338138" indent="-338138">
                  <a:spcAft>
                    <a:spcPts val="600"/>
                  </a:spcAft>
                </a:pPr>
                <a:r>
                  <a:rPr lang="en-SG" dirty="0"/>
                  <a:t>4.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the </a:t>
                </a:r>
                <a:r>
                  <a:rPr lang="en-SG" b="1" dirty="0"/>
                  <a:t>smallest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FB73FF-70FF-4A36-B08E-1E1F9F3AE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51" y="4883741"/>
                <a:ext cx="6785291" cy="1785104"/>
              </a:xfrm>
              <a:prstGeom prst="rect">
                <a:avLst/>
              </a:prstGeom>
              <a:blipFill>
                <a:blip r:embed="rId6"/>
                <a:stretch>
                  <a:fillRect l="-719" t="-1706" b="-44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325B94F5-1D0B-4EC8-BC20-EE6565B13B80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43A938-F833-4785-96F2-4ED760BD5529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D1ED11-9F20-4096-A227-CB57EC5F1BE1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9957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Maximal/Minimal/Largest/Smallest Element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82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1606F5-1718-4451-A488-D99C2A4192F1}"/>
                  </a:ext>
                </a:extLst>
              </p:cNvPr>
              <p:cNvSpPr txBox="1"/>
              <p:nvPr/>
            </p:nvSpPr>
            <p:spPr>
              <a:xfrm>
                <a:off x="312134" y="859433"/>
                <a:ext cx="8031537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#24: </a:t>
                </a:r>
                <a:r>
                  <a:rPr lang="en-US" altLang="en-US" sz="2400" dirty="0"/>
                  <a:t>The divisibility relation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={1, 2, ⋯, 10}</m:t>
                    </m:r>
                  </m:oMath>
                </a14:m>
                <a:r>
                  <a:rPr lang="en-US" altLang="en-US" sz="2400" dirty="0"/>
                  <a:t> is has the following </a:t>
                </a:r>
                <a:r>
                  <a:rPr lang="en-US" altLang="en-US" sz="2400" dirty="0" err="1"/>
                  <a:t>Hasse</a:t>
                </a:r>
                <a:r>
                  <a:rPr lang="en-US" altLang="en-US" sz="2400" dirty="0"/>
                  <a:t> diagram. Find all maximal, minimal, largest, and smallest elements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.</a:t>
                </a:r>
                <a:endParaRPr lang="en-US" altLang="en-US" sz="2400" dirty="0">
                  <a:solidFill>
                    <a:srgbClr val="00ADEE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1606F5-1718-4451-A488-D99C2A419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34" y="859433"/>
                <a:ext cx="8031537" cy="1200329"/>
              </a:xfrm>
              <a:prstGeom prst="rect">
                <a:avLst/>
              </a:prstGeom>
              <a:blipFill>
                <a:blip r:embed="rId3"/>
                <a:stretch>
                  <a:fillRect l="-1138" t="-4061" b="-10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807FA90-3D1B-46BF-8DB8-46A0A6624B3A}"/>
              </a:ext>
            </a:extLst>
          </p:cNvPr>
          <p:cNvSpPr txBox="1"/>
          <p:nvPr/>
        </p:nvSpPr>
        <p:spPr>
          <a:xfrm>
            <a:off x="4572000" y="2467772"/>
            <a:ext cx="1645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en-US" sz="2400" dirty="0"/>
              <a:t>Maximal: </a:t>
            </a:r>
          </a:p>
          <a:p>
            <a:pPr>
              <a:spcAft>
                <a:spcPts val="1200"/>
              </a:spcAft>
            </a:pPr>
            <a:r>
              <a:rPr lang="en-US" altLang="en-US" sz="2400" dirty="0"/>
              <a:t>Minimal:</a:t>
            </a:r>
          </a:p>
          <a:p>
            <a:pPr>
              <a:spcAft>
                <a:spcPts val="1200"/>
              </a:spcAft>
            </a:pPr>
            <a:r>
              <a:rPr lang="en-US" altLang="en-US" sz="2400" dirty="0"/>
              <a:t>Largest:</a:t>
            </a:r>
          </a:p>
          <a:p>
            <a:pPr>
              <a:spcAft>
                <a:spcPts val="1200"/>
              </a:spcAft>
            </a:pPr>
            <a:r>
              <a:rPr lang="en-US" altLang="en-US" sz="2400" dirty="0"/>
              <a:t>Smallest: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BF125-55C3-4FFF-B52B-C5C3D2AF6F3E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1F2C7D-80B2-44A6-83FB-F513A5E73B0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DA5C418-425D-471A-810B-336DBBC1709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9EECBE-CD75-4BE4-92B7-8EBC00159184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8C9A5C-2FA9-4F7A-BBF6-6150A8DCD33B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3E9879-BA3A-403C-9492-7EE97A3F57AC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1AC40D3-B0D2-4D54-BF3C-E79003C42D6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F1124A6-3F79-4B2F-85DC-C4573032569A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518DC65-A7E8-4499-8C11-42130672101D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A9D4AE6-D5A9-4A48-A34A-BF9C02F5CEE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EB9893B-CD42-4A67-BB46-FCD1EC52F15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541F67-3CA4-4CE0-BCD1-8B915EA8333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BC9A844-8125-4881-B6C8-06AD3C1939D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EDC8DC-597F-43D5-BAEC-6AA76A855F49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FB73FF-70FF-4A36-B08E-1E1F9F3AEEA6}"/>
                  </a:ext>
                </a:extLst>
              </p:cNvPr>
              <p:cNvSpPr txBox="1"/>
              <p:nvPr/>
            </p:nvSpPr>
            <p:spPr>
              <a:xfrm>
                <a:off x="708751" y="4883741"/>
                <a:ext cx="6785291" cy="1785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Let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partially ordered with respect to a relation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57188" indent="-357188">
                  <a:spcAft>
                    <a:spcPts val="600"/>
                  </a:spcAft>
                </a:pPr>
                <a:r>
                  <a:rPr lang="en-US" b="0" dirty="0"/>
                  <a:t>1.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a </a:t>
                </a:r>
                <a:r>
                  <a:rPr lang="en-SG" b="1" dirty="0"/>
                  <a:t>maximal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</a:t>
                </a:r>
              </a:p>
              <a:p>
                <a:pPr marL="357188" indent="-357188">
                  <a:spcAft>
                    <a:spcPts val="600"/>
                  </a:spcAft>
                </a:pPr>
                <a:r>
                  <a:rPr lang="en-US" dirty="0"/>
                  <a:t>2.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a </a:t>
                </a:r>
                <a:r>
                  <a:rPr lang="en-SG" b="1" dirty="0"/>
                  <a:t>minimal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SG" dirty="0"/>
                  <a:t> </a:t>
                </a:r>
              </a:p>
              <a:p>
                <a:pPr marL="357188" indent="-357188">
                  <a:spcAft>
                    <a:spcPts val="600"/>
                  </a:spcAft>
                  <a:tabLst>
                    <a:tab pos="1797050" algn="l"/>
                  </a:tabLst>
                </a:pPr>
                <a:r>
                  <a:rPr lang="en-US" dirty="0"/>
                  <a:t>3.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the </a:t>
                </a:r>
                <a:r>
                  <a:rPr lang="en-SG" b="1" dirty="0"/>
                  <a:t>largest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.</a:t>
                </a:r>
              </a:p>
              <a:p>
                <a:pPr marL="338138" indent="-338138">
                  <a:spcAft>
                    <a:spcPts val="600"/>
                  </a:spcAft>
                </a:pPr>
                <a:r>
                  <a:rPr lang="en-SG" dirty="0"/>
                  <a:t>4.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the </a:t>
                </a:r>
                <a:r>
                  <a:rPr lang="en-SG" b="1" dirty="0"/>
                  <a:t>smallest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FB73FF-70FF-4A36-B08E-1E1F9F3AE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51" y="4883741"/>
                <a:ext cx="6785291" cy="1785104"/>
              </a:xfrm>
              <a:prstGeom prst="rect">
                <a:avLst/>
              </a:prstGeom>
              <a:blipFill>
                <a:blip r:embed="rId4"/>
                <a:stretch>
                  <a:fillRect l="-719" t="-1706" b="-44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407ED1B-CE31-4A63-9B50-73F88094D8D9}"/>
              </a:ext>
            </a:extLst>
          </p:cNvPr>
          <p:cNvGrpSpPr/>
          <p:nvPr/>
        </p:nvGrpSpPr>
        <p:grpSpPr>
          <a:xfrm>
            <a:off x="117121" y="2210267"/>
            <a:ext cx="4210781" cy="2437465"/>
            <a:chOff x="117121" y="2210267"/>
            <a:chExt cx="4210781" cy="24374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4C1B4C-F0FE-4C16-BCDC-12D252F23BDD}"/>
                </a:ext>
              </a:extLst>
            </p:cNvPr>
            <p:cNvGrpSpPr/>
            <p:nvPr/>
          </p:nvGrpSpPr>
          <p:grpSpPr>
            <a:xfrm>
              <a:off x="117121" y="2210267"/>
              <a:ext cx="4210781" cy="2437465"/>
              <a:chOff x="117121" y="2210267"/>
              <a:chExt cx="4210781" cy="24374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620ACFA-2328-4206-A777-F688974DE937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233" y="2210267"/>
                    <a:ext cx="106693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620ACFA-2328-4206-A777-F688974DE9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9233" y="2210267"/>
                    <a:ext cx="1066937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6767FAF-45A7-43A2-A7E8-530CD88BA0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8168" y="2852492"/>
                    <a:ext cx="6896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6767FAF-45A7-43A2-A7E8-530CD88BA0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168" y="2852492"/>
                    <a:ext cx="68963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A1B6763-9DE8-459B-B7FF-7C803C875EF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7849" y="2852492"/>
                    <a:ext cx="6896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A1B6763-9DE8-459B-B7FF-7C803C875E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7849" y="2852492"/>
                    <a:ext cx="689639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48F21F33-6C4B-41FA-BCFB-8B851D097CF1}"/>
                      </a:ext>
                    </a:extLst>
                  </p:cNvPr>
                  <p:cNvSpPr txBox="1"/>
                  <p:nvPr/>
                </p:nvSpPr>
                <p:spPr>
                  <a:xfrm>
                    <a:off x="2823518" y="2852492"/>
                    <a:ext cx="6896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48F21F33-6C4B-41FA-BCFB-8B851D097C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3518" y="2852492"/>
                    <a:ext cx="689639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7E0EDDC2-E67A-4252-AF88-593148BC037B}"/>
                      </a:ext>
                    </a:extLst>
                  </p:cNvPr>
                  <p:cNvSpPr txBox="1"/>
                  <p:nvPr/>
                </p:nvSpPr>
                <p:spPr>
                  <a:xfrm>
                    <a:off x="968168" y="3594313"/>
                    <a:ext cx="6896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7E0EDDC2-E67A-4252-AF88-593148BC03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168" y="3594313"/>
                    <a:ext cx="689639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61026BB9-933E-4AC3-848F-9D270F83795A}"/>
                      </a:ext>
                    </a:extLst>
                  </p:cNvPr>
                  <p:cNvSpPr txBox="1"/>
                  <p:nvPr/>
                </p:nvSpPr>
                <p:spPr>
                  <a:xfrm>
                    <a:off x="1887849" y="3594313"/>
                    <a:ext cx="6896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61026BB9-933E-4AC3-848F-9D270F8379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7849" y="3594313"/>
                    <a:ext cx="689639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06FFD4B9-A8FA-4DD2-B615-3BA7F7B494AD}"/>
                      </a:ext>
                    </a:extLst>
                  </p:cNvPr>
                  <p:cNvSpPr txBox="1"/>
                  <p:nvPr/>
                </p:nvSpPr>
                <p:spPr>
                  <a:xfrm>
                    <a:off x="2823518" y="3594313"/>
                    <a:ext cx="6896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06FFD4B9-A8FA-4DD2-B615-3BA7F7B494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3518" y="3594313"/>
                    <a:ext cx="689639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7F05F631-8559-4C33-864A-936C97434DEE}"/>
                      </a:ext>
                    </a:extLst>
                  </p:cNvPr>
                  <p:cNvSpPr txBox="1"/>
                  <p:nvPr/>
                </p:nvSpPr>
                <p:spPr>
                  <a:xfrm>
                    <a:off x="1887849" y="4247622"/>
                    <a:ext cx="6896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7F05F631-8559-4C33-864A-936C97434D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7849" y="4247622"/>
                    <a:ext cx="689639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00531995-9569-43EE-8F0E-ED06E99ED28D}"/>
                      </a:ext>
                    </a:extLst>
                  </p:cNvPr>
                  <p:cNvSpPr txBox="1"/>
                  <p:nvPr/>
                </p:nvSpPr>
                <p:spPr>
                  <a:xfrm>
                    <a:off x="3638263" y="3594313"/>
                    <a:ext cx="6896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00531995-9569-43EE-8F0E-ED06E99ED2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8263" y="3594313"/>
                    <a:ext cx="689639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9A86CE3-5774-4BB3-BBE8-1E8336334EE6}"/>
                      </a:ext>
                    </a:extLst>
                  </p:cNvPr>
                  <p:cNvSpPr txBox="1"/>
                  <p:nvPr/>
                </p:nvSpPr>
                <p:spPr>
                  <a:xfrm>
                    <a:off x="117121" y="2852492"/>
                    <a:ext cx="6896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9A86CE3-5774-4BB3-BBE8-1E8336334E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121" y="2852492"/>
                    <a:ext cx="689639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458B3A-AD63-42D7-9AF7-93ABAF7198EE}"/>
                </a:ext>
              </a:extLst>
            </p:cNvPr>
            <p:cNvGrpSpPr/>
            <p:nvPr/>
          </p:nvGrpSpPr>
          <p:grpSpPr>
            <a:xfrm>
              <a:off x="583074" y="2465671"/>
              <a:ext cx="3170219" cy="1949315"/>
              <a:chOff x="583074" y="2465671"/>
              <a:chExt cx="3170219" cy="194931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B132AD3-491B-407A-8C68-654C6F64AE28}"/>
                  </a:ext>
                </a:extLst>
              </p:cNvPr>
              <p:cNvCxnSpPr>
                <a:cxnSpLocks/>
                <a:stCxn id="66" idx="2"/>
                <a:endCxn id="68" idx="0"/>
              </p:cNvCxnSpPr>
              <p:nvPr/>
            </p:nvCxnSpPr>
            <p:spPr>
              <a:xfrm>
                <a:off x="2232670" y="3994423"/>
                <a:ext cx="0" cy="2531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7A62A7E-98A1-4D70-AE2F-FCCB64B15E59}"/>
                  </a:ext>
                </a:extLst>
              </p:cNvPr>
              <p:cNvCxnSpPr>
                <a:cxnSpLocks/>
                <a:stCxn id="62" idx="2"/>
                <a:endCxn id="65" idx="0"/>
              </p:cNvCxnSpPr>
              <p:nvPr/>
            </p:nvCxnSpPr>
            <p:spPr>
              <a:xfrm>
                <a:off x="1312988" y="3252602"/>
                <a:ext cx="0" cy="341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8185C15-8040-414A-9812-A20C8D64C5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074" y="2465671"/>
                <a:ext cx="1463968" cy="51183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63D1535-CDAF-4AFF-8E84-5298620B9138}"/>
                  </a:ext>
                </a:extLst>
              </p:cNvPr>
              <p:cNvGrpSpPr/>
              <p:nvPr/>
            </p:nvGrpSpPr>
            <p:grpSpPr>
              <a:xfrm>
                <a:off x="1458474" y="3207137"/>
                <a:ext cx="545363" cy="374695"/>
                <a:chOff x="3478111" y="4211420"/>
                <a:chExt cx="805407" cy="551877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A020DD6-2979-48C2-9D77-3F31BBC0F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E1BF27B-A0AF-41CC-B5B2-1E5351C5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F148769-2CAA-48E7-850A-FCAB63073527}"/>
                  </a:ext>
                </a:extLst>
              </p:cNvPr>
              <p:cNvGrpSpPr/>
              <p:nvPr/>
            </p:nvGrpSpPr>
            <p:grpSpPr>
              <a:xfrm>
                <a:off x="2422088" y="3207137"/>
                <a:ext cx="545363" cy="374695"/>
                <a:chOff x="3478111" y="4211420"/>
                <a:chExt cx="805407" cy="5518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696A83AE-8B4D-425C-A86F-F0EDDFE5E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653F61C-1ABB-4C09-A8D5-20E912E95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815DF3E-3F33-470E-9DA5-49B45F6949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58474" y="3961438"/>
                <a:ext cx="545363" cy="374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5DD0155-A978-4BF0-A892-312C76E07C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22088" y="3961438"/>
                <a:ext cx="545363" cy="374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65A857-D191-4A13-9E51-42C98AC0B4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3212" y="3942270"/>
                <a:ext cx="1320081" cy="4727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CE4F135-6955-447F-8697-5CAE97A1BD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8404" y="3273181"/>
                <a:ext cx="545363" cy="374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BEDA3BB-1FE1-4779-A9C8-DD01D216BE3B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26F03F2-A065-4099-8E61-149C7A0D7ADE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90EA79C-414A-4482-B4F4-7EEFBD063D0F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7205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Maximal/Minimal/Largest/Smallest Element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83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1606F5-1718-4451-A488-D99C2A4192F1}"/>
                  </a:ext>
                </a:extLst>
              </p:cNvPr>
              <p:cNvSpPr txBox="1"/>
              <p:nvPr/>
            </p:nvSpPr>
            <p:spPr>
              <a:xfrm>
                <a:off x="754135" y="3714891"/>
                <a:ext cx="5522349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/>
                  <a:t>Proof:</a:t>
                </a:r>
              </a:p>
              <a:p>
                <a:pPr marL="446088" indent="-446088"/>
                <a:r>
                  <a:rPr lang="en-US" altLang="en-US" sz="2400" dirty="0"/>
                  <a:t>1.	Let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sz="2400" dirty="0"/>
                  <a:t> be a smallest element.</a:t>
                </a:r>
              </a:p>
              <a:p>
                <a:pPr marL="446088" indent="-446088"/>
                <a:r>
                  <a:rPr lang="en-US" altLang="en-US" sz="2400" dirty="0"/>
                  <a:t>2.	Take any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446088" indent="-446088"/>
                <a:r>
                  <a:rPr lang="en-US" altLang="en-US" sz="2400" dirty="0"/>
                  <a:t>3.	</a:t>
                </a:r>
                <a:r>
                  <a:rPr lang="en-US" altLang="en-US" sz="2400" dirty="0">
                    <a:solidFill>
                      <a:srgbClr val="006600"/>
                    </a:solidFill>
                  </a:rPr>
                  <a:t>By </a:t>
                </a:r>
                <a:r>
                  <a:rPr lang="en-US" altLang="en-US" sz="2400" dirty="0" err="1">
                    <a:solidFill>
                      <a:srgbClr val="006600"/>
                    </a:solidFill>
                  </a:rPr>
                  <a:t>smallestness</a:t>
                </a:r>
                <a:r>
                  <a:rPr lang="en-US" altLang="en-US" sz="2400" dirty="0"/>
                  <a:t>, we know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400" dirty="0"/>
                  <a:t> too.</a:t>
                </a:r>
              </a:p>
              <a:p>
                <a:pPr marL="446088" indent="-446088"/>
                <a:r>
                  <a:rPr lang="en-US" altLang="en-US" sz="2400" dirty="0"/>
                  <a:t>4.	So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b</a:t>
                </a:r>
                <a:r>
                  <a:rPr lang="en-US" altLang="en-US" sz="2400" dirty="0">
                    <a:solidFill>
                      <a:srgbClr val="006600"/>
                    </a:solidFill>
                  </a:rPr>
                  <a:t>y </a:t>
                </a:r>
                <a:r>
                  <a:rPr lang="en-US" altLang="en-US" sz="2400" dirty="0" err="1">
                    <a:solidFill>
                      <a:srgbClr val="006600"/>
                    </a:solidFill>
                  </a:rPr>
                  <a:t>antisymmetry</a:t>
                </a:r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1606F5-1718-4451-A488-D99C2A419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5" y="3714891"/>
                <a:ext cx="5522349" cy="1938992"/>
              </a:xfrm>
              <a:prstGeom prst="rect">
                <a:avLst/>
              </a:prstGeom>
              <a:blipFill>
                <a:blip r:embed="rId3"/>
                <a:stretch>
                  <a:fillRect l="-1766" t="-2516" b="-62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241F2C7D-80B2-44A6-83FB-F513A5E73B0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DA5C418-425D-471A-810B-336DBBC17097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D9EECBE-CD75-4BE4-92B7-8EBC00159184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8C9A5C-2FA9-4F7A-BBF6-6150A8DCD33B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3E9879-BA3A-403C-9492-7EE97A3F57AC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1AC40D3-B0D2-4D54-BF3C-E79003C42D60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F1124A6-3F79-4B2F-85DC-C4573032569A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518DC65-A7E8-4499-8C11-42130672101D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A9D4AE6-D5A9-4A48-A34A-BF9C02F5CEE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EB9893B-CD42-4A67-BB46-FCD1EC52F15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541F67-3CA4-4CE0-BCD1-8B915EA8333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BC9A844-8125-4881-B6C8-06AD3C1939DF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EDC8DC-597F-43D5-BAEC-6AA76A855F49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7FB96A-855F-44AF-BCE8-1246594F4228}"/>
              </a:ext>
            </a:extLst>
          </p:cNvPr>
          <p:cNvGrpSpPr/>
          <p:nvPr/>
        </p:nvGrpSpPr>
        <p:grpSpPr>
          <a:xfrm>
            <a:off x="415123" y="867473"/>
            <a:ext cx="8008955" cy="1396736"/>
            <a:chOff x="993227" y="4598517"/>
            <a:chExt cx="8008955" cy="139673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F03EA4E-222C-40A9-A733-1388C8BC3D9E}"/>
                </a:ext>
              </a:extLst>
            </p:cNvPr>
            <p:cNvSpPr/>
            <p:nvPr/>
          </p:nvSpPr>
          <p:spPr>
            <a:xfrm>
              <a:off x="993228" y="4598517"/>
              <a:ext cx="8008954" cy="139673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9E301A0-FD2D-47F8-92EE-2508D779B754}"/>
                </a:ext>
              </a:extLst>
            </p:cNvPr>
            <p:cNvSpPr/>
            <p:nvPr/>
          </p:nvSpPr>
          <p:spPr>
            <a:xfrm>
              <a:off x="993227" y="4598517"/>
              <a:ext cx="8008953" cy="48659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FB0F96A-9FE6-48C0-927A-D9E452131064}"/>
                </a:ext>
              </a:extLst>
            </p:cNvPr>
            <p:cNvSpPr txBox="1"/>
            <p:nvPr/>
          </p:nvSpPr>
          <p:spPr>
            <a:xfrm>
              <a:off x="1038611" y="4654229"/>
              <a:ext cx="7003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Proposition: A smallest element is minimal.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9A2D797-7760-4302-B362-DA152ADE4E5E}"/>
                    </a:ext>
                  </a:extLst>
                </p:cNvPr>
                <p:cNvSpPr txBox="1"/>
                <p:nvPr/>
              </p:nvSpPr>
              <p:spPr>
                <a:xfrm>
                  <a:off x="1070411" y="5124343"/>
                  <a:ext cx="774371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Consider a partial order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SG" sz="2400" dirty="0"/>
                    <a:t> on a set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. Any smallest element is minimal.</a:t>
                  </a: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9A2D797-7760-4302-B362-DA152ADE4E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411" y="5124343"/>
                  <a:ext cx="774371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260" t="-5882" b="-1617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6DDA27-E66C-4B97-BAB8-C30E83A91D9C}"/>
              </a:ext>
            </a:extLst>
          </p:cNvPr>
          <p:cNvSpPr txBox="1"/>
          <p:nvPr/>
        </p:nvSpPr>
        <p:spPr>
          <a:xfrm>
            <a:off x="4072270" y="1854964"/>
            <a:ext cx="422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(Likewise, any largest element is maximal.)</a:t>
            </a:r>
            <a:endParaRPr lang="en-SG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21533-6AF1-4B24-8D4E-2F10DEAAC03C}"/>
              </a:ext>
            </a:extLst>
          </p:cNvPr>
          <p:cNvGrpSpPr/>
          <p:nvPr/>
        </p:nvGrpSpPr>
        <p:grpSpPr>
          <a:xfrm>
            <a:off x="492307" y="2479360"/>
            <a:ext cx="4220085" cy="1303957"/>
            <a:chOff x="492307" y="2479360"/>
            <a:chExt cx="4220085" cy="13039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F0AD09C-FFFB-4980-9E95-5CB40EC992B6}"/>
                    </a:ext>
                  </a:extLst>
                </p:cNvPr>
                <p:cNvSpPr txBox="1"/>
                <p:nvPr/>
              </p:nvSpPr>
              <p:spPr>
                <a:xfrm>
                  <a:off x="492307" y="2479360"/>
                  <a:ext cx="42200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smallest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a14:m>
                  <a:r>
                    <a:rPr lang="en-SG" sz="2400" dirty="0"/>
                    <a:t> everything is above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F0AD09C-FFFB-4980-9E95-5CB40EC99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307" y="2479360"/>
                  <a:ext cx="422008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12" t="-10667" b="-30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9B9AA20-833F-4DBE-9BED-888F7E7DC6D4}"/>
                    </a:ext>
                  </a:extLst>
                </p:cNvPr>
                <p:cNvSpPr txBox="1"/>
                <p:nvPr/>
              </p:nvSpPr>
              <p:spPr>
                <a:xfrm>
                  <a:off x="492307" y="3321652"/>
                  <a:ext cx="39582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minimal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a14:m>
                  <a:r>
                    <a:rPr lang="en-SG" sz="2400" dirty="0"/>
                    <a:t> nothing is below</a:t>
                  </a: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9B9AA20-833F-4DBE-9BED-888F7E7DC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307" y="3321652"/>
                  <a:ext cx="395825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465" t="-10526" b="-2894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1F6348-4EBC-4869-80E3-86B0CE08C296}"/>
                  </a:ext>
                </a:extLst>
              </p:cNvPr>
              <p:cNvSpPr txBox="1"/>
              <p:nvPr/>
            </p:nvSpPr>
            <p:spPr>
              <a:xfrm>
                <a:off x="2881426" y="2992839"/>
                <a:ext cx="5422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1F6348-4EBC-4869-80E3-86B0CE08C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426" y="2992839"/>
                <a:ext cx="542259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3FDF4EE-730D-40A3-AD75-849D3226C018}"/>
              </a:ext>
            </a:extLst>
          </p:cNvPr>
          <p:cNvGrpSpPr/>
          <p:nvPr/>
        </p:nvGrpSpPr>
        <p:grpSpPr>
          <a:xfrm>
            <a:off x="4871017" y="2535596"/>
            <a:ext cx="3398230" cy="734242"/>
            <a:chOff x="4871018" y="2685961"/>
            <a:chExt cx="2522728" cy="103373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36DA4F4-2C6A-4A70-99AF-8B5FBA22A27D}"/>
                </a:ext>
              </a:extLst>
            </p:cNvPr>
            <p:cNvSpPr/>
            <p:nvPr/>
          </p:nvSpPr>
          <p:spPr>
            <a:xfrm>
              <a:off x="4871018" y="2685961"/>
              <a:ext cx="2522728" cy="103373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C35FC4-2450-4675-A955-ACDFD9D73515}"/>
                </a:ext>
              </a:extLst>
            </p:cNvPr>
            <p:cNvSpPr txBox="1"/>
            <p:nvPr/>
          </p:nvSpPr>
          <p:spPr>
            <a:xfrm>
              <a:off x="4984469" y="2725188"/>
              <a:ext cx="23185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Being above and below implies equality by </a:t>
              </a:r>
              <a:r>
                <a:rPr lang="en-US" dirty="0" err="1"/>
                <a:t>antisymmetry</a:t>
              </a:r>
              <a:endParaRPr lang="en-SG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05192D-D313-4AA0-9455-59F7ECC37094}"/>
                  </a:ext>
                </a:extLst>
              </p:cNvPr>
              <p:cNvSpPr txBox="1"/>
              <p:nvPr/>
            </p:nvSpPr>
            <p:spPr>
              <a:xfrm>
                <a:off x="5308768" y="3300833"/>
                <a:ext cx="2522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𝑥𝑅𝑦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𝑦𝑅𝑥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05192D-D313-4AA0-9455-59F7ECC37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68" y="3300833"/>
                <a:ext cx="2522728" cy="646331"/>
              </a:xfrm>
              <a:prstGeom prst="rect">
                <a:avLst/>
              </a:prstGeom>
              <a:blipFill>
                <a:blip r:embed="rId8"/>
                <a:stretch>
                  <a:fillRect b="-56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5C8BA6C-5FDB-4D90-B38B-9B1AA2D8141D}"/>
                  </a:ext>
                </a:extLst>
              </p:cNvPr>
              <p:cNvSpPr txBox="1"/>
              <p:nvPr/>
            </p:nvSpPr>
            <p:spPr>
              <a:xfrm>
                <a:off x="460507" y="5653883"/>
                <a:ext cx="6785291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Let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partially ordered with respect to a relation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57188" indent="-357188">
                  <a:spcAft>
                    <a:spcPts val="600"/>
                  </a:spcAft>
                </a:pPr>
                <a:r>
                  <a:rPr lang="en-US" dirty="0"/>
                  <a:t>2.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a </a:t>
                </a:r>
                <a:r>
                  <a:rPr lang="en-SG" b="1" dirty="0"/>
                  <a:t>minimal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SG" dirty="0"/>
                  <a:t> </a:t>
                </a:r>
              </a:p>
              <a:p>
                <a:pPr marL="338138" indent="-338138">
                  <a:spcAft>
                    <a:spcPts val="600"/>
                  </a:spcAft>
                </a:pPr>
                <a:r>
                  <a:rPr lang="en-SG" dirty="0"/>
                  <a:t>4.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dirty="0"/>
                  <a:t> is the </a:t>
                </a:r>
                <a:r>
                  <a:rPr lang="en-SG" b="1" dirty="0"/>
                  <a:t>smallest element</a:t>
                </a:r>
                <a:r>
                  <a:rPr lang="en-SG" dirty="0"/>
                  <a:t> of </a:t>
                </a:r>
                <a14:m>
                  <m:oMath xmlns:m="http://schemas.openxmlformats.org/officeDocument/2006/math">
                    <m:r>
                      <a:rPr lang="en-SG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iff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5C8BA6C-5FDB-4D90-B38B-9B1AA2D81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07" y="5653883"/>
                <a:ext cx="6785291" cy="1077218"/>
              </a:xfrm>
              <a:prstGeom prst="rect">
                <a:avLst/>
              </a:prstGeom>
              <a:blipFill>
                <a:blip r:embed="rId9"/>
                <a:stretch>
                  <a:fillRect l="-809" t="-2825" b="-79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87643C01-EB1B-4959-A0F3-37B33EB73568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3C42A8-D02B-4936-8C97-1F7AD995764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733D09A-337E-4B83-A895-A9CED047793A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95959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Linearization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84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6.4.6 Linearization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5053EC-EF63-4618-A796-A1D1D069EB5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547D5E-1203-4F5F-A154-6B9F39B7B26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B42051-E7A5-4699-937C-9752485AB75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42699E-715E-4FBD-AC13-4AC5EA9EFA4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E0338C-7334-426D-8D58-2CE2D991996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8BB835-01F4-4159-B5D3-019A703E773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E6ED06-4384-4311-A9ED-9EFF078069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3D37B4-B526-4409-8E2E-044059BCB035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3D1E4B-0B39-4307-959C-342EBED9A03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4BCEF-288F-4AB9-84FD-439962E4DBA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1BDFEA-8F0B-497C-A954-1347EA5A7A8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5E9D5-B35F-4320-A9FE-075C83A589D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B2FFDC-1844-4A81-8C94-E701C89491E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4CE48C-0A53-4F05-B9EF-1B608DA7B74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1BAB51-87C8-463F-8BEB-D1CA818474E4}"/>
                  </a:ext>
                </a:extLst>
              </p:cNvPr>
              <p:cNvSpPr txBox="1"/>
              <p:nvPr/>
            </p:nvSpPr>
            <p:spPr>
              <a:xfrm>
                <a:off x="264460" y="1393818"/>
                <a:ext cx="85084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 </m:t>
                    </m:r>
                  </m:oMath>
                </a14:m>
                <a:r>
                  <a:rPr lang="en-US" sz="2400" dirty="0"/>
                  <a:t>be a partial order relation on a set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. Suppose we view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as a set of tasks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to mean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must be performed before or at the same time as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. How can we “line up” the tasks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assuming that we cannot perform two tasks simultaneously?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1BAB51-87C8-463F-8BEB-D1CA81847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60" y="1393818"/>
                <a:ext cx="8508447" cy="1569660"/>
              </a:xfrm>
              <a:prstGeom prst="rect">
                <a:avLst/>
              </a:prstGeom>
              <a:blipFill>
                <a:blip r:embed="rId3"/>
                <a:stretch>
                  <a:fillRect l="-1074" t="-3113" r="-1719" b="-81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5894E1FA-6DFD-4C8C-BDCF-BFE1FC5BB8E3}"/>
              </a:ext>
            </a:extLst>
          </p:cNvPr>
          <p:cNvGrpSpPr/>
          <p:nvPr/>
        </p:nvGrpSpPr>
        <p:grpSpPr>
          <a:xfrm>
            <a:off x="135798" y="3097262"/>
            <a:ext cx="3235920" cy="2829721"/>
            <a:chOff x="4771338" y="3920981"/>
            <a:chExt cx="3235920" cy="2829721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AB25677-F00F-4EE0-81B8-B56594121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490" y="3920981"/>
              <a:ext cx="2416175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E66B5D-ECE6-43FF-B723-B75838EF8D1D}"/>
                </a:ext>
              </a:extLst>
            </p:cNvPr>
            <p:cNvSpPr/>
            <p:nvPr/>
          </p:nvSpPr>
          <p:spPr>
            <a:xfrm>
              <a:off x="4771338" y="6104371"/>
              <a:ext cx="32359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b="1" dirty="0" err="1"/>
                <a:t>Hasse</a:t>
              </a:r>
              <a:r>
                <a:rPr lang="en-SG" b="1" dirty="0"/>
                <a:t> diagram of </a:t>
              </a:r>
              <a:r>
                <a:rPr lang="en-SG" sz="1800" b="1" dirty="0"/>
                <a:t>the “divides” relation on {1,2,3,9,18}</a:t>
              </a:r>
              <a:endParaRPr lang="en-SG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858CD5-191F-4CC0-AFE3-2FB985CBA56C}"/>
              </a:ext>
            </a:extLst>
          </p:cNvPr>
          <p:cNvSpPr txBox="1"/>
          <p:nvPr/>
        </p:nvSpPr>
        <p:spPr>
          <a:xfrm>
            <a:off x="3220468" y="2973339"/>
            <a:ext cx="272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“line-ups”:</a:t>
            </a:r>
            <a:endParaRPr lang="en-SG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6CC269-182A-4608-B479-C0B1903854DE}"/>
              </a:ext>
            </a:extLst>
          </p:cNvPr>
          <p:cNvGrpSpPr/>
          <p:nvPr/>
        </p:nvGrpSpPr>
        <p:grpSpPr>
          <a:xfrm>
            <a:off x="3609082" y="3428069"/>
            <a:ext cx="597816" cy="2779278"/>
            <a:chOff x="5473375" y="3546295"/>
            <a:chExt cx="597816" cy="2779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F7462C-502E-4373-9956-5FEFC2DCA6A5}"/>
                    </a:ext>
                  </a:extLst>
                </p:cNvPr>
                <p:cNvSpPr txBox="1"/>
                <p:nvPr/>
              </p:nvSpPr>
              <p:spPr>
                <a:xfrm>
                  <a:off x="5473375" y="4143410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F7462C-502E-4373-9956-5FEFC2DCA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4143410"/>
                  <a:ext cx="59781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7208A3-E14A-400B-B303-7F3F57AD494D}"/>
                </a:ext>
              </a:extLst>
            </p:cNvPr>
            <p:cNvCxnSpPr>
              <a:cxnSpLocks/>
              <a:stCxn id="70" idx="2"/>
              <a:endCxn id="62" idx="0"/>
            </p:cNvCxnSpPr>
            <p:nvPr/>
          </p:nvCxnSpPr>
          <p:spPr>
            <a:xfrm>
              <a:off x="5772283" y="3915627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A5B26BA-A83A-44F7-BB87-A9E2A61C2EF4}"/>
                </a:ext>
              </a:extLst>
            </p:cNvPr>
            <p:cNvCxnSpPr>
              <a:cxnSpLocks/>
              <a:stCxn id="62" idx="2"/>
              <a:endCxn id="71" idx="0"/>
            </p:cNvCxnSpPr>
            <p:nvPr/>
          </p:nvCxnSpPr>
          <p:spPr>
            <a:xfrm>
              <a:off x="5772283" y="4512742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0745061-B7E3-4DC1-A437-0E98BFB4A75A}"/>
                    </a:ext>
                  </a:extLst>
                </p:cNvPr>
                <p:cNvSpPr txBox="1"/>
                <p:nvPr/>
              </p:nvSpPr>
              <p:spPr>
                <a:xfrm>
                  <a:off x="5473375" y="3546295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0745061-B7E3-4DC1-A437-0E98BFB4A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3546295"/>
                  <a:ext cx="59781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F193B6E-B33D-4F3A-A0BA-BD4EE2125E3C}"/>
                    </a:ext>
                  </a:extLst>
                </p:cNvPr>
                <p:cNvSpPr txBox="1"/>
                <p:nvPr/>
              </p:nvSpPr>
              <p:spPr>
                <a:xfrm>
                  <a:off x="5473375" y="4751268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F193B6E-B33D-4F3A-A0BA-BD4EE2125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4751268"/>
                  <a:ext cx="59781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033644-D101-4CD7-8C16-5B527496EA48}"/>
                    </a:ext>
                  </a:extLst>
                </p:cNvPr>
                <p:cNvSpPr txBox="1"/>
                <p:nvPr/>
              </p:nvSpPr>
              <p:spPr>
                <a:xfrm>
                  <a:off x="5473375" y="5348383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6033644-D101-4CD7-8C16-5B527496E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5348383"/>
                  <a:ext cx="59781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B0736CF-09F3-4091-AB9A-629E49314745}"/>
                    </a:ext>
                  </a:extLst>
                </p:cNvPr>
                <p:cNvSpPr txBox="1"/>
                <p:nvPr/>
              </p:nvSpPr>
              <p:spPr>
                <a:xfrm>
                  <a:off x="5473375" y="5956241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B0736CF-09F3-4091-AB9A-629E49314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5956241"/>
                  <a:ext cx="59781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4A448D5-BE0E-492D-B212-CED826749A57}"/>
                </a:ext>
              </a:extLst>
            </p:cNvPr>
            <p:cNvCxnSpPr>
              <a:cxnSpLocks/>
              <a:stCxn id="71" idx="2"/>
              <a:endCxn id="72" idx="0"/>
            </p:cNvCxnSpPr>
            <p:nvPr/>
          </p:nvCxnSpPr>
          <p:spPr>
            <a:xfrm>
              <a:off x="5772283" y="5120600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5AC9F4-D2F0-41C4-B2D0-434A49B4C99C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5772283" y="5717715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AA43E1-7844-4EDF-8DFD-F1B87C621748}"/>
              </a:ext>
            </a:extLst>
          </p:cNvPr>
          <p:cNvGrpSpPr/>
          <p:nvPr/>
        </p:nvGrpSpPr>
        <p:grpSpPr>
          <a:xfrm>
            <a:off x="4518684" y="3428069"/>
            <a:ext cx="597816" cy="2779278"/>
            <a:chOff x="5473375" y="3546295"/>
            <a:chExt cx="597816" cy="2779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5A5798F-63FE-4C8A-896F-DA1B18D5D66E}"/>
                    </a:ext>
                  </a:extLst>
                </p:cNvPr>
                <p:cNvSpPr txBox="1"/>
                <p:nvPr/>
              </p:nvSpPr>
              <p:spPr>
                <a:xfrm>
                  <a:off x="5473375" y="4143410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5A5798F-63FE-4C8A-896F-DA1B18D5D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4143410"/>
                  <a:ext cx="59781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A22539-D6F3-4FF9-8192-F0E0EF1C339C}"/>
                </a:ext>
              </a:extLst>
            </p:cNvPr>
            <p:cNvCxnSpPr>
              <a:cxnSpLocks/>
              <a:stCxn id="80" idx="2"/>
              <a:endCxn id="77" idx="0"/>
            </p:cNvCxnSpPr>
            <p:nvPr/>
          </p:nvCxnSpPr>
          <p:spPr>
            <a:xfrm>
              <a:off x="5772283" y="3915627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9D225BB-4704-4457-A918-A0C82FFE94C3}"/>
                </a:ext>
              </a:extLst>
            </p:cNvPr>
            <p:cNvCxnSpPr>
              <a:cxnSpLocks/>
              <a:stCxn id="77" idx="2"/>
              <a:endCxn id="81" idx="0"/>
            </p:cNvCxnSpPr>
            <p:nvPr/>
          </p:nvCxnSpPr>
          <p:spPr>
            <a:xfrm>
              <a:off x="5772283" y="4512742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8CBFE07-222F-4A28-BD7B-A125CE757D0A}"/>
                    </a:ext>
                  </a:extLst>
                </p:cNvPr>
                <p:cNvSpPr txBox="1"/>
                <p:nvPr/>
              </p:nvSpPr>
              <p:spPr>
                <a:xfrm>
                  <a:off x="5473375" y="3546295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8CBFE07-222F-4A28-BD7B-A125CE757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3546295"/>
                  <a:ext cx="59781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6D60F3-C862-4767-9DC9-E65A88505BA0}"/>
                    </a:ext>
                  </a:extLst>
                </p:cNvPr>
                <p:cNvSpPr txBox="1"/>
                <p:nvPr/>
              </p:nvSpPr>
              <p:spPr>
                <a:xfrm>
                  <a:off x="5473375" y="4751268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F6D60F3-C862-4767-9DC9-E65A88505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4751268"/>
                  <a:ext cx="59781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C500227-CD56-4715-AB4B-BCD413C11B87}"/>
                    </a:ext>
                  </a:extLst>
                </p:cNvPr>
                <p:cNvSpPr txBox="1"/>
                <p:nvPr/>
              </p:nvSpPr>
              <p:spPr>
                <a:xfrm>
                  <a:off x="5473375" y="5348383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C500227-CD56-4715-AB4B-BCD413C11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5348383"/>
                  <a:ext cx="59781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17B2DF1-B9CF-4754-A890-D0A780BD0B86}"/>
                    </a:ext>
                  </a:extLst>
                </p:cNvPr>
                <p:cNvSpPr txBox="1"/>
                <p:nvPr/>
              </p:nvSpPr>
              <p:spPr>
                <a:xfrm>
                  <a:off x="5473375" y="5956241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17B2DF1-B9CF-4754-A890-D0A780BD0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5956241"/>
                  <a:ext cx="59781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B37AE12-BBC5-4213-8913-DDA4FFF37D6D}"/>
                </a:ext>
              </a:extLst>
            </p:cNvPr>
            <p:cNvCxnSpPr>
              <a:cxnSpLocks/>
              <a:stCxn id="81" idx="2"/>
              <a:endCxn id="82" idx="0"/>
            </p:cNvCxnSpPr>
            <p:nvPr/>
          </p:nvCxnSpPr>
          <p:spPr>
            <a:xfrm>
              <a:off x="5772283" y="5120600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5A10E98-E303-4A16-8B7F-3366C3B58423}"/>
                </a:ext>
              </a:extLst>
            </p:cNvPr>
            <p:cNvCxnSpPr>
              <a:cxnSpLocks/>
              <a:stCxn id="82" idx="2"/>
              <a:endCxn id="83" idx="0"/>
            </p:cNvCxnSpPr>
            <p:nvPr/>
          </p:nvCxnSpPr>
          <p:spPr>
            <a:xfrm>
              <a:off x="5772283" y="5717715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11C7CA4-2936-4476-8D53-669906F5DAE7}"/>
              </a:ext>
            </a:extLst>
          </p:cNvPr>
          <p:cNvGrpSpPr/>
          <p:nvPr/>
        </p:nvGrpSpPr>
        <p:grpSpPr>
          <a:xfrm>
            <a:off x="5452963" y="3428069"/>
            <a:ext cx="597816" cy="2779278"/>
            <a:chOff x="5473375" y="3546295"/>
            <a:chExt cx="597816" cy="2779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AE1B66C-38B4-4465-83C3-E05F5C573F9B}"/>
                    </a:ext>
                  </a:extLst>
                </p:cNvPr>
                <p:cNvSpPr txBox="1"/>
                <p:nvPr/>
              </p:nvSpPr>
              <p:spPr>
                <a:xfrm>
                  <a:off x="5473375" y="4143410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AE1B66C-38B4-4465-83C3-E05F5C57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4143410"/>
                  <a:ext cx="59781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1EC0659-B605-45B4-9156-3C5970DE65B8}"/>
                </a:ext>
              </a:extLst>
            </p:cNvPr>
            <p:cNvCxnSpPr>
              <a:cxnSpLocks/>
              <a:stCxn id="90" idx="2"/>
              <a:endCxn id="87" idx="0"/>
            </p:cNvCxnSpPr>
            <p:nvPr/>
          </p:nvCxnSpPr>
          <p:spPr>
            <a:xfrm>
              <a:off x="5772283" y="3915627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278879-94A2-40F0-92A1-586EE4D5A3D4}"/>
                </a:ext>
              </a:extLst>
            </p:cNvPr>
            <p:cNvCxnSpPr>
              <a:cxnSpLocks/>
              <a:stCxn id="87" idx="2"/>
              <a:endCxn id="91" idx="0"/>
            </p:cNvCxnSpPr>
            <p:nvPr/>
          </p:nvCxnSpPr>
          <p:spPr>
            <a:xfrm>
              <a:off x="5772283" y="4512742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D2CB0DD3-CCF3-4316-B49D-0209B2401EE4}"/>
                    </a:ext>
                  </a:extLst>
                </p:cNvPr>
                <p:cNvSpPr txBox="1"/>
                <p:nvPr/>
              </p:nvSpPr>
              <p:spPr>
                <a:xfrm>
                  <a:off x="5473375" y="3546295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D2CB0DD3-CCF3-4316-B49D-0209B2401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3546295"/>
                  <a:ext cx="59781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6EA6B42-D827-46CF-80FB-65843630E8C2}"/>
                    </a:ext>
                  </a:extLst>
                </p:cNvPr>
                <p:cNvSpPr txBox="1"/>
                <p:nvPr/>
              </p:nvSpPr>
              <p:spPr>
                <a:xfrm>
                  <a:off x="5473375" y="4751268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6EA6B42-D827-46CF-80FB-65843630E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4751268"/>
                  <a:ext cx="59781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0F40663-B0F5-40A3-B16B-4E30D99847D2}"/>
                    </a:ext>
                  </a:extLst>
                </p:cNvPr>
                <p:cNvSpPr txBox="1"/>
                <p:nvPr/>
              </p:nvSpPr>
              <p:spPr>
                <a:xfrm>
                  <a:off x="5473375" y="5348383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0F40663-B0F5-40A3-B16B-4E30D998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5348383"/>
                  <a:ext cx="59781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DDE4BA2-D3A5-49CE-8A4D-AF01DD41A42C}"/>
                    </a:ext>
                  </a:extLst>
                </p:cNvPr>
                <p:cNvSpPr txBox="1"/>
                <p:nvPr/>
              </p:nvSpPr>
              <p:spPr>
                <a:xfrm>
                  <a:off x="5473375" y="5956241"/>
                  <a:ext cx="5978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DDE4BA2-D3A5-49CE-8A4D-AF01DD41A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375" y="5956241"/>
                  <a:ext cx="597816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2FC5F7A-D8BE-4CB3-8C2C-3547CD297D38}"/>
                </a:ext>
              </a:extLst>
            </p:cNvPr>
            <p:cNvCxnSpPr>
              <a:cxnSpLocks/>
              <a:stCxn id="91" idx="2"/>
              <a:endCxn id="92" idx="0"/>
            </p:cNvCxnSpPr>
            <p:nvPr/>
          </p:nvCxnSpPr>
          <p:spPr>
            <a:xfrm>
              <a:off x="5772283" y="5120600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5AEC339-1236-46F0-BED2-EAA60BDECC24}"/>
                </a:ext>
              </a:extLst>
            </p:cNvPr>
            <p:cNvCxnSpPr>
              <a:cxnSpLocks/>
              <a:stCxn id="92" idx="2"/>
              <a:endCxn id="93" idx="0"/>
            </p:cNvCxnSpPr>
            <p:nvPr/>
          </p:nvCxnSpPr>
          <p:spPr>
            <a:xfrm>
              <a:off x="5772283" y="5717715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6D5076B-21CF-48F3-B7B0-BE1391FCF9B8}"/>
              </a:ext>
            </a:extLst>
          </p:cNvPr>
          <p:cNvSpPr txBox="1"/>
          <p:nvPr/>
        </p:nvSpPr>
        <p:spPr>
          <a:xfrm>
            <a:off x="4103849" y="4268927"/>
            <a:ext cx="4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or</a:t>
            </a:r>
            <a:endParaRPr lang="en-SG" sz="2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E10500B-2283-4B4B-8F34-0E083E477DBD}"/>
              </a:ext>
            </a:extLst>
          </p:cNvPr>
          <p:cNvSpPr txBox="1"/>
          <p:nvPr/>
        </p:nvSpPr>
        <p:spPr>
          <a:xfrm>
            <a:off x="5021356" y="4268927"/>
            <a:ext cx="4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or</a:t>
            </a:r>
            <a:endParaRPr lang="en-SG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9F1159-CA1C-4EDF-8488-607AE6E0D05D}"/>
              </a:ext>
            </a:extLst>
          </p:cNvPr>
          <p:cNvSpPr txBox="1"/>
          <p:nvPr/>
        </p:nvSpPr>
        <p:spPr>
          <a:xfrm>
            <a:off x="5845164" y="4268927"/>
            <a:ext cx="82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or … </a:t>
            </a:r>
            <a:endParaRPr lang="en-SG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99150F-B050-469F-BD8E-903FD10177BA}"/>
                  </a:ext>
                </a:extLst>
              </p:cNvPr>
              <p:cNvSpPr txBox="1"/>
              <p:nvPr/>
            </p:nvSpPr>
            <p:spPr>
              <a:xfrm>
                <a:off x="6692770" y="2925876"/>
                <a:ext cx="2057400" cy="26314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A “line-up” is called a </a:t>
                </a:r>
                <a:r>
                  <a:rPr lang="en-US" sz="2000" dirty="0">
                    <a:solidFill>
                      <a:srgbClr val="0033CC"/>
                    </a:solidFill>
                  </a:rPr>
                  <a:t>linearization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/>
                  <a:t>Such a “line-up” (linearization) happens to be a </a:t>
                </a:r>
                <a:r>
                  <a:rPr lang="en-US" sz="2000" dirty="0">
                    <a:solidFill>
                      <a:srgbClr val="0033CC"/>
                    </a:solidFill>
                  </a:rPr>
                  <a:t>total order</a:t>
                </a:r>
                <a:r>
                  <a:rPr lang="en-US" sz="2000" dirty="0"/>
                  <a:t> (to be defined later).</a:t>
                </a:r>
                <a:endParaRPr lang="en-SG" sz="2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999150F-B050-469F-BD8E-903FD1017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70" y="2925876"/>
                <a:ext cx="2057400" cy="2631490"/>
              </a:xfrm>
              <a:prstGeom prst="rect">
                <a:avLst/>
              </a:prstGeom>
              <a:blipFill>
                <a:blip r:embed="rId20"/>
                <a:stretch>
                  <a:fillRect l="-2950" t="-1152" r="-1475" b="-29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662626E0-DA15-4389-9DE3-4D6382D7BFF2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F8B421E-2359-4D94-9DD0-EE9ECFB79D07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6123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6" grpId="0"/>
      <p:bldP spid="97" grpId="0"/>
      <p:bldP spid="98" grpId="0"/>
      <p:bldP spid="9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Linearization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85</a:t>
            </a:fld>
            <a:endParaRPr lang="en-SG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5053EC-EF63-4618-A796-A1D1D069EB5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547D5E-1203-4F5F-A154-6B9F39B7B26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B42051-E7A5-4699-937C-9752485AB75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42699E-715E-4FBD-AC13-4AC5EA9EFA4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E0338C-7334-426D-8D58-2CE2D991996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8BB835-01F4-4159-B5D3-019A703E773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E6ED06-4384-4311-A9ED-9EFF078069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3D37B4-B526-4409-8E2E-044059BCB035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3D1E4B-0B39-4307-959C-342EBED9A03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4BCEF-288F-4AB9-84FD-439962E4DBA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1BDFEA-8F0B-497C-A954-1347EA5A7A8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5E9D5-B35F-4320-A9FE-075C83A589D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B2FFDC-1844-4A81-8C94-E701C89491E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4CE48C-0A53-4F05-B9EF-1B608DA7B74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1BAB51-87C8-463F-8BEB-D1CA818474E4}"/>
                  </a:ext>
                </a:extLst>
              </p:cNvPr>
              <p:cNvSpPr txBox="1"/>
              <p:nvPr/>
            </p:nvSpPr>
            <p:spPr>
              <a:xfrm>
                <a:off x="87333" y="851597"/>
                <a:ext cx="85084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#25: </a:t>
                </a:r>
                <a:r>
                  <a:rPr lang="en-US" sz="2400" dirty="0"/>
                  <a:t>Consider the subset relation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</m:oMath>
                </a14:m>
                <a:r>
                  <a:rPr lang="en-US" sz="2400" dirty="0"/>
                  <a:t>on </a:t>
                </a:r>
                <a14:m>
                  <m:oMath xmlns:m="http://schemas.openxmlformats.org/officeDocument/2006/math">
                    <m:r>
                      <a:rPr lang="en-SG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The </a:t>
                </a:r>
                <a:r>
                  <a:rPr lang="en-US" sz="2400" dirty="0" err="1"/>
                  <a:t>Hasse</a:t>
                </a:r>
                <a:r>
                  <a:rPr lang="en-US" sz="2400" dirty="0"/>
                  <a:t> Diagram is shown below.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1BAB51-87C8-463F-8BEB-D1CA81847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" y="851597"/>
                <a:ext cx="8508447" cy="830997"/>
              </a:xfrm>
              <a:prstGeom prst="rect">
                <a:avLst/>
              </a:prstGeom>
              <a:blipFill>
                <a:blip r:embed="rId3"/>
                <a:stretch>
                  <a:fillRect l="-107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B843B71-5B4B-40F5-9F12-B31D4423756C}"/>
              </a:ext>
            </a:extLst>
          </p:cNvPr>
          <p:cNvGrpSpPr/>
          <p:nvPr/>
        </p:nvGrpSpPr>
        <p:grpSpPr>
          <a:xfrm>
            <a:off x="324356" y="2889961"/>
            <a:ext cx="2899610" cy="2959107"/>
            <a:chOff x="1058935" y="3478858"/>
            <a:chExt cx="2899610" cy="295910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7C08CA5-628F-4E34-A66E-BF8717AC3787}"/>
                </a:ext>
              </a:extLst>
            </p:cNvPr>
            <p:cNvGrpSpPr/>
            <p:nvPr/>
          </p:nvGrpSpPr>
          <p:grpSpPr>
            <a:xfrm>
              <a:off x="1413556" y="4000500"/>
              <a:ext cx="2544989" cy="2437465"/>
              <a:chOff x="2754015" y="2743159"/>
              <a:chExt cx="3758510" cy="359007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8824FAF2-B479-40ED-B660-3F56364CA345}"/>
                  </a:ext>
                </a:extLst>
              </p:cNvPr>
              <p:cNvGrpSpPr/>
              <p:nvPr/>
            </p:nvGrpSpPr>
            <p:grpSpPr>
              <a:xfrm>
                <a:off x="2754015" y="2743159"/>
                <a:ext cx="3758510" cy="3590071"/>
                <a:chOff x="2754015" y="2743159"/>
                <a:chExt cx="3758510" cy="35900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990AC532-6E13-424A-9556-37C310C1E9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3672" y="2743159"/>
                      <a:ext cx="1575682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{1,2,3}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BED330B9-2EAB-4BCA-8FC8-9A6EDC29C4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3672" y="2743159"/>
                      <a:ext cx="1575682" cy="5893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02484911-0D7E-4FD9-9BCB-5580CDF0C0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4015" y="3689074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{1,2}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D6E28D2-4F1B-43B6-A71D-60A45A7A57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54015" y="3689074"/>
                      <a:ext cx="1018478" cy="5893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425" r="-796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FA1C52CE-EAE2-409C-A830-394D17AA11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2225" y="3689074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{1,3}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F0CEFBD6-19AA-4265-B072-22C464DD1B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225" y="3689074"/>
                      <a:ext cx="1018478" cy="5893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425" r="-796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A4AC8CC3-70C5-4FCC-B006-D02FBC419D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94047" y="3689074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{2,3}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3828BB91-8FCE-4A69-A926-105E847C8C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4047" y="3689074"/>
                      <a:ext cx="1018478" cy="5893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425" r="-796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F418C7C3-8630-40D3-8B00-9BBA932091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4015" y="478168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DE75CBE-A72C-49C2-848C-92823239C7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54015" y="4781680"/>
                      <a:ext cx="1018478" cy="5893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327E6604-538A-4C6B-BED8-D431B07DE6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2225" y="478168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{2}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6B16834D-E9E0-4428-880E-0673FDFE05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225" y="4781680"/>
                      <a:ext cx="1018478" cy="5893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9C62F15-9F89-4EAD-A95E-2CC0ED1E2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94047" y="478168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21D378A2-2E75-4DAE-856F-7A3F29EFCB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4047" y="4781680"/>
                      <a:ext cx="1018478" cy="5893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A1AC979D-6FD0-438E-A76C-7E0645A66F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2225" y="574392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09990658-473C-491F-B95D-0CD823CC05C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225" y="5743920"/>
                      <a:ext cx="1018478" cy="5893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296FE69-B565-401F-9CA8-59740F6FC4A5}"/>
                  </a:ext>
                </a:extLst>
              </p:cNvPr>
              <p:cNvGrpSpPr/>
              <p:nvPr/>
            </p:nvGrpSpPr>
            <p:grpSpPr>
              <a:xfrm>
                <a:off x="3263254" y="3289462"/>
                <a:ext cx="2740032" cy="2584824"/>
                <a:chOff x="3263254" y="3289462"/>
                <a:chExt cx="2740032" cy="258482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C3B9E27-C9D3-4E64-A111-A004E7A71856}"/>
                    </a:ext>
                  </a:extLst>
                </p:cNvPr>
                <p:cNvCxnSpPr>
                  <a:cxnSpLocks/>
                  <a:stCxn id="112" idx="2"/>
                  <a:endCxn id="114" idx="0"/>
                </p:cNvCxnSpPr>
                <p:nvPr/>
              </p:nvCxnSpPr>
              <p:spPr>
                <a:xfrm flipH="1">
                  <a:off x="4621464" y="3332470"/>
                  <a:ext cx="49" cy="3566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8A56F06-35B0-467C-B9AE-4D470A84AFD5}"/>
                    </a:ext>
                  </a:extLst>
                </p:cNvPr>
                <p:cNvCxnSpPr>
                  <a:cxnSpLocks/>
                  <a:stCxn id="117" idx="2"/>
                  <a:endCxn id="119" idx="0"/>
                </p:cNvCxnSpPr>
                <p:nvPr/>
              </p:nvCxnSpPr>
              <p:spPr>
                <a:xfrm>
                  <a:off x="4621464" y="5370991"/>
                  <a:ext cx="0" cy="37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02D826C-CF2B-45C5-936D-ADE61BC9F577}"/>
                    </a:ext>
                  </a:extLst>
                </p:cNvPr>
                <p:cNvCxnSpPr>
                  <a:cxnSpLocks/>
                  <a:stCxn id="113" idx="2"/>
                  <a:endCxn id="116" idx="0"/>
                </p:cNvCxnSpPr>
                <p:nvPr/>
              </p:nvCxnSpPr>
              <p:spPr>
                <a:xfrm>
                  <a:off x="3263254" y="4278384"/>
                  <a:ext cx="0" cy="5032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B1BA877-8ACA-4C33-8D13-4DDCA985D082}"/>
                    </a:ext>
                  </a:extLst>
                </p:cNvPr>
                <p:cNvCxnSpPr>
                  <a:cxnSpLocks/>
                  <a:stCxn id="115" idx="2"/>
                  <a:endCxn id="118" idx="0"/>
                </p:cNvCxnSpPr>
                <p:nvPr/>
              </p:nvCxnSpPr>
              <p:spPr>
                <a:xfrm>
                  <a:off x="6003286" y="4278384"/>
                  <a:ext cx="0" cy="5032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2E74891F-9B1C-4AED-87E9-90A4B4A045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96759" y="3289462"/>
                  <a:ext cx="939853" cy="4407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B15F9DC9-0310-48AE-869C-BA43396BF6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8523" y="3289462"/>
                  <a:ext cx="939853" cy="4407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84B6C50-038B-4494-8128-F4F8D5227E22}"/>
                    </a:ext>
                  </a:extLst>
                </p:cNvPr>
                <p:cNvGrpSpPr/>
                <p:nvPr/>
              </p:nvGrpSpPr>
              <p:grpSpPr>
                <a:xfrm>
                  <a:off x="3478110" y="4211420"/>
                  <a:ext cx="805407" cy="551877"/>
                  <a:chOff x="3478111" y="4211420"/>
                  <a:chExt cx="805407" cy="551877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8A5C5683-0D34-4DE0-BE00-BE51279FF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37F013DC-9DD9-4F78-A400-41F88E6DD1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40C5EA1-8792-4ED0-A21D-357D0CCCC611}"/>
                    </a:ext>
                  </a:extLst>
                </p:cNvPr>
                <p:cNvGrpSpPr/>
                <p:nvPr/>
              </p:nvGrpSpPr>
              <p:grpSpPr>
                <a:xfrm>
                  <a:off x="4901202" y="4211420"/>
                  <a:ext cx="805407" cy="551877"/>
                  <a:chOff x="3478111" y="4211420"/>
                  <a:chExt cx="805407" cy="551877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74FD7998-7E78-4491-BA26-D6B17C709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7A9C540-3DF1-4769-A49D-CC90862612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9198462-6A2F-408E-8903-CFB58BD05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78110" y="5322409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8B5BD07-C5D0-454C-BBE0-BE407C20B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01202" y="5322409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4092214-8746-4F21-A2E8-5F49F6185536}"/>
                    </a:ext>
                  </a:extLst>
                </p:cNvPr>
                <p:cNvSpPr txBox="1"/>
                <p:nvPr/>
              </p:nvSpPr>
              <p:spPr>
                <a:xfrm>
                  <a:off x="1058935" y="3478858"/>
                  <a:ext cx="23173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</m:oMath>
                  </a14:m>
                  <a:r>
                    <a:rPr lang="en-SG" sz="2400" dirty="0"/>
                    <a:t> on </a:t>
                  </a:r>
                  <a14:m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4092214-8746-4F21-A2E8-5F49F6185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935" y="3478858"/>
                  <a:ext cx="2317398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540FD91-A249-43BB-9A69-5762448BAF88}"/>
                  </a:ext>
                </a:extLst>
              </p:cNvPr>
              <p:cNvSpPr txBox="1"/>
              <p:nvPr/>
            </p:nvSpPr>
            <p:spPr>
              <a:xfrm>
                <a:off x="4551074" y="1315674"/>
                <a:ext cx="4303532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Which of the following is a linearization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1,2,3</m:t>
                                </m:r>
                              </m:e>
                            </m:d>
                          </m:e>
                        </m:d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540FD91-A249-43BB-9A69-5762448BA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074" y="1315674"/>
                <a:ext cx="4303532" cy="830997"/>
              </a:xfrm>
              <a:prstGeom prst="rect">
                <a:avLst/>
              </a:prstGeom>
              <a:blipFill>
                <a:blip r:embed="rId13"/>
                <a:stretch>
                  <a:fillRect l="-226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4C5C1BE6-5CAB-4A88-ADF3-17237CEEB160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4769C6-AFFB-4CC1-9D9C-C29E884A862E}"/>
              </a:ext>
            </a:extLst>
          </p:cNvPr>
          <p:cNvGrpSpPr/>
          <p:nvPr/>
        </p:nvGrpSpPr>
        <p:grpSpPr>
          <a:xfrm>
            <a:off x="3580051" y="2174371"/>
            <a:ext cx="980253" cy="4627721"/>
            <a:chOff x="3580051" y="2220727"/>
            <a:chExt cx="980253" cy="4627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9BA6288-F3DC-4400-BB66-D1097869F74D}"/>
                    </a:ext>
                  </a:extLst>
                </p:cNvPr>
                <p:cNvSpPr txBox="1"/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9BA6288-F3DC-4400-BB66-D1097869F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3CD5FC3-00E8-42F3-9B72-FCAC0C252316}"/>
                </a:ext>
              </a:extLst>
            </p:cNvPr>
            <p:cNvCxnSpPr>
              <a:cxnSpLocks/>
              <a:stCxn id="126" idx="2"/>
              <a:endCxn id="123" idx="0"/>
            </p:cNvCxnSpPr>
            <p:nvPr/>
          </p:nvCxnSpPr>
          <p:spPr>
            <a:xfrm>
              <a:off x="4065563" y="2590059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E94B54-5105-435E-93FB-F053FBE9971A}"/>
                </a:ext>
              </a:extLst>
            </p:cNvPr>
            <p:cNvCxnSpPr>
              <a:cxnSpLocks/>
              <a:stCxn id="123" idx="2"/>
              <a:endCxn id="127" idx="0"/>
            </p:cNvCxnSpPr>
            <p:nvPr/>
          </p:nvCxnSpPr>
          <p:spPr>
            <a:xfrm>
              <a:off x="4065563" y="3187174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4D58B1-71F8-4E5D-BC76-1E30E1E04690}"/>
                    </a:ext>
                  </a:extLst>
                </p:cNvPr>
                <p:cNvSpPr txBox="1"/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4D58B1-71F8-4E5D-BC76-1E30E1E04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0105320-AA39-4184-9970-7F49FB65E0A3}"/>
                    </a:ext>
                  </a:extLst>
                </p:cNvPr>
                <p:cNvSpPr txBox="1"/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0105320-AA39-4184-9970-7F49FB65E0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3C13C2A1-0CC6-4F92-AC96-706EB7513D11}"/>
                    </a:ext>
                  </a:extLst>
                </p:cNvPr>
                <p:cNvSpPr txBox="1"/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3C13C2A1-0CC6-4F92-AC96-706EB7513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983CEA9-826C-45A9-8D5F-F8E128892B40}"/>
                    </a:ext>
                  </a:extLst>
                </p:cNvPr>
                <p:cNvSpPr txBox="1"/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983CEA9-826C-45A9-8D5F-F8E128892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6A00E83-EE39-4DD7-AEA2-E03C124A719E}"/>
                </a:ext>
              </a:extLst>
            </p:cNvPr>
            <p:cNvCxnSpPr>
              <a:cxnSpLocks/>
              <a:stCxn id="127" idx="2"/>
              <a:endCxn id="128" idx="0"/>
            </p:cNvCxnSpPr>
            <p:nvPr/>
          </p:nvCxnSpPr>
          <p:spPr>
            <a:xfrm>
              <a:off x="4065563" y="3795032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177B41B-D032-4835-BB35-A5C6883F4617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>
              <a:off x="4065563" y="4392147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E83E8BE-CBE5-4863-9610-705298B3C87C}"/>
                    </a:ext>
                  </a:extLst>
                </p:cNvPr>
                <p:cNvSpPr txBox="1"/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E83E8BE-CBE5-4863-9610-705298B3C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988819F-FAEC-4FBC-8401-E7226A0B2476}"/>
                </a:ext>
              </a:extLst>
            </p:cNvPr>
            <p:cNvCxnSpPr>
              <a:cxnSpLocks/>
              <a:stCxn id="129" idx="2"/>
              <a:endCxn id="132" idx="0"/>
            </p:cNvCxnSpPr>
            <p:nvPr/>
          </p:nvCxnSpPr>
          <p:spPr>
            <a:xfrm>
              <a:off x="4065563" y="5000005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6B752DA-EFD7-433E-9DE4-2965868B69C6}"/>
                    </a:ext>
                  </a:extLst>
                </p:cNvPr>
                <p:cNvSpPr txBox="1"/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6B752DA-EFD7-433E-9DE4-2965868B6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E0929DD-C42F-4589-9121-F4B8B1B01BE1}"/>
                </a:ext>
              </a:extLst>
            </p:cNvPr>
            <p:cNvCxnSpPr>
              <a:cxnSpLocks/>
              <a:stCxn id="132" idx="2"/>
              <a:endCxn id="134" idx="0"/>
            </p:cNvCxnSpPr>
            <p:nvPr/>
          </p:nvCxnSpPr>
          <p:spPr>
            <a:xfrm>
              <a:off x="4065563" y="5607863"/>
              <a:ext cx="923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32993B66-9319-45B9-9504-51CF4305BDDF}"/>
                    </a:ext>
                  </a:extLst>
                </p:cNvPr>
                <p:cNvSpPr txBox="1"/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32993B66-9319-45B9-9504-51CF4305B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5D9A363-356A-4812-9ED2-25F5E1F053FE}"/>
                </a:ext>
              </a:extLst>
            </p:cNvPr>
            <p:cNvCxnSpPr>
              <a:cxnSpLocks/>
              <a:stCxn id="134" idx="2"/>
              <a:endCxn id="136" idx="0"/>
            </p:cNvCxnSpPr>
            <p:nvPr/>
          </p:nvCxnSpPr>
          <p:spPr>
            <a:xfrm>
              <a:off x="4074793" y="6215721"/>
              <a:ext cx="0" cy="2633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96C0DAD-41BF-46AF-9D75-6F00C5862860}"/>
              </a:ext>
            </a:extLst>
          </p:cNvPr>
          <p:cNvGrpSpPr/>
          <p:nvPr/>
        </p:nvGrpSpPr>
        <p:grpSpPr>
          <a:xfrm>
            <a:off x="5292168" y="2174371"/>
            <a:ext cx="980253" cy="4627721"/>
            <a:chOff x="3580051" y="2220727"/>
            <a:chExt cx="980253" cy="4627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3CAB752-D185-45A0-9499-68761318E3CF}"/>
                    </a:ext>
                  </a:extLst>
                </p:cNvPr>
                <p:cNvSpPr txBox="1"/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3CAB752-D185-45A0-9499-68761318E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7583A5-65D8-479D-8285-98E1148DD2A7}"/>
                </a:ext>
              </a:extLst>
            </p:cNvPr>
            <p:cNvCxnSpPr>
              <a:cxnSpLocks/>
              <a:stCxn id="142" idx="2"/>
              <a:endCxn id="139" idx="0"/>
            </p:cNvCxnSpPr>
            <p:nvPr/>
          </p:nvCxnSpPr>
          <p:spPr>
            <a:xfrm>
              <a:off x="4065563" y="2590059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56478DE-CCAC-4B7B-9266-26AF21F005F5}"/>
                </a:ext>
              </a:extLst>
            </p:cNvPr>
            <p:cNvCxnSpPr>
              <a:cxnSpLocks/>
              <a:stCxn id="139" idx="2"/>
              <a:endCxn id="143" idx="0"/>
            </p:cNvCxnSpPr>
            <p:nvPr/>
          </p:nvCxnSpPr>
          <p:spPr>
            <a:xfrm>
              <a:off x="4065563" y="3187174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B3B2101-940D-42F7-A455-BC058FA6DAFC}"/>
                    </a:ext>
                  </a:extLst>
                </p:cNvPr>
                <p:cNvSpPr txBox="1"/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B3B2101-940D-42F7-A455-BC058FA6D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BEB6194-669F-4B06-8129-3D6DA0118C4D}"/>
                    </a:ext>
                  </a:extLst>
                </p:cNvPr>
                <p:cNvSpPr txBox="1"/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BEB6194-669F-4B06-8129-3D6DA0118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6CB6A94-AA2E-46CD-A0B8-63CB4B9FCE0E}"/>
                    </a:ext>
                  </a:extLst>
                </p:cNvPr>
                <p:cNvSpPr txBox="1"/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6CB6A94-AA2E-46CD-A0B8-63CB4B9FCE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EEEDE8D-FED5-466D-BB0B-C77CCE0D9E11}"/>
                    </a:ext>
                  </a:extLst>
                </p:cNvPr>
                <p:cNvSpPr txBox="1"/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EEEDE8D-FED5-466D-BB0B-C77CCE0D9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B3BE999-B67D-495B-91C5-C4B4F97ADEBE}"/>
                </a:ext>
              </a:extLst>
            </p:cNvPr>
            <p:cNvCxnSpPr>
              <a:cxnSpLocks/>
              <a:stCxn id="143" idx="2"/>
              <a:endCxn id="144" idx="0"/>
            </p:cNvCxnSpPr>
            <p:nvPr/>
          </p:nvCxnSpPr>
          <p:spPr>
            <a:xfrm>
              <a:off x="4065563" y="3795032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8638AB6-F1A7-4765-972E-00C0CFF01D15}"/>
                </a:ext>
              </a:extLst>
            </p:cNvPr>
            <p:cNvCxnSpPr>
              <a:cxnSpLocks/>
              <a:stCxn id="144" idx="2"/>
              <a:endCxn id="145" idx="0"/>
            </p:cNvCxnSpPr>
            <p:nvPr/>
          </p:nvCxnSpPr>
          <p:spPr>
            <a:xfrm>
              <a:off x="4065563" y="4392147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AAAAC9C-368B-455C-9016-5DED327F9054}"/>
                    </a:ext>
                  </a:extLst>
                </p:cNvPr>
                <p:cNvSpPr txBox="1"/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AAAAC9C-368B-455C-9016-5DED327F9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F694164-2DE2-49D1-90B0-A8B921A99480}"/>
                </a:ext>
              </a:extLst>
            </p:cNvPr>
            <p:cNvCxnSpPr>
              <a:cxnSpLocks/>
              <a:stCxn id="145" idx="2"/>
              <a:endCxn id="148" idx="0"/>
            </p:cNvCxnSpPr>
            <p:nvPr/>
          </p:nvCxnSpPr>
          <p:spPr>
            <a:xfrm>
              <a:off x="4065563" y="5000005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403B00B-6943-42DA-8562-51F126F1DAC7}"/>
                    </a:ext>
                  </a:extLst>
                </p:cNvPr>
                <p:cNvSpPr txBox="1"/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403B00B-6943-42DA-8562-51F126F1D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EA9046-4CA1-4050-8DA3-FE4E03F2352B}"/>
                </a:ext>
              </a:extLst>
            </p:cNvPr>
            <p:cNvCxnSpPr>
              <a:cxnSpLocks/>
              <a:stCxn id="148" idx="2"/>
              <a:endCxn id="150" idx="0"/>
            </p:cNvCxnSpPr>
            <p:nvPr/>
          </p:nvCxnSpPr>
          <p:spPr>
            <a:xfrm>
              <a:off x="4065563" y="5607863"/>
              <a:ext cx="923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6FEE6CB-4EBB-4C1E-92A0-10B2B3B4038D}"/>
                    </a:ext>
                  </a:extLst>
                </p:cNvPr>
                <p:cNvSpPr txBox="1"/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6FEE6CB-4EBB-4C1E-92A0-10B2B3B40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24662E4-E266-45A2-A7BF-5697986287EC}"/>
                </a:ext>
              </a:extLst>
            </p:cNvPr>
            <p:cNvCxnSpPr>
              <a:cxnSpLocks/>
              <a:stCxn id="150" idx="2"/>
              <a:endCxn id="152" idx="0"/>
            </p:cNvCxnSpPr>
            <p:nvPr/>
          </p:nvCxnSpPr>
          <p:spPr>
            <a:xfrm>
              <a:off x="4074793" y="6215721"/>
              <a:ext cx="0" cy="2633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2AB507C-684A-40B9-A22F-CC0666C50194}"/>
              </a:ext>
            </a:extLst>
          </p:cNvPr>
          <p:cNvGrpSpPr/>
          <p:nvPr/>
        </p:nvGrpSpPr>
        <p:grpSpPr>
          <a:xfrm>
            <a:off x="7022742" y="2174371"/>
            <a:ext cx="980253" cy="4627721"/>
            <a:chOff x="3580051" y="2220727"/>
            <a:chExt cx="980253" cy="4627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FD0DF57-366D-4581-A6D9-EDDEA2079159}"/>
                    </a:ext>
                  </a:extLst>
                </p:cNvPr>
                <p:cNvSpPr txBox="1"/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FD0DF57-366D-4581-A6D9-EDDEA20791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C511D96-8CEE-4AD7-8745-F4CAE4038908}"/>
                </a:ext>
              </a:extLst>
            </p:cNvPr>
            <p:cNvCxnSpPr>
              <a:cxnSpLocks/>
              <a:stCxn id="158" idx="2"/>
              <a:endCxn id="155" idx="0"/>
            </p:cNvCxnSpPr>
            <p:nvPr/>
          </p:nvCxnSpPr>
          <p:spPr>
            <a:xfrm>
              <a:off x="4065563" y="2590059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79232AE-5E32-4EC9-9EFA-918228ACED31}"/>
                </a:ext>
              </a:extLst>
            </p:cNvPr>
            <p:cNvCxnSpPr>
              <a:cxnSpLocks/>
              <a:stCxn id="155" idx="2"/>
              <a:endCxn id="159" idx="0"/>
            </p:cNvCxnSpPr>
            <p:nvPr/>
          </p:nvCxnSpPr>
          <p:spPr>
            <a:xfrm>
              <a:off x="4065563" y="3187174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40457E01-18F8-4599-9772-7D5BC2A8D5E2}"/>
                    </a:ext>
                  </a:extLst>
                </p:cNvPr>
                <p:cNvSpPr txBox="1"/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40457E01-18F8-4599-9772-7D5BC2A8D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blipFill>
                  <a:blip r:embed="rId3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AD23EBD5-C9CA-4166-9CB6-5FF19B388D86}"/>
                    </a:ext>
                  </a:extLst>
                </p:cNvPr>
                <p:cNvSpPr txBox="1"/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AD23EBD5-C9CA-4166-9CB6-5FF19B388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blipFill>
                  <a:blip r:embed="rId3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961B2649-AEF2-42C1-9285-C80779FE3B83}"/>
                    </a:ext>
                  </a:extLst>
                </p:cNvPr>
                <p:cNvSpPr txBox="1"/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961B2649-AEF2-42C1-9285-C80779FE3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blipFill>
                  <a:blip r:embed="rId3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02350A4F-321D-44ED-9056-E19FD0D4F14A}"/>
                    </a:ext>
                  </a:extLst>
                </p:cNvPr>
                <p:cNvSpPr txBox="1"/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02350A4F-321D-44ED-9056-E19FD0D4F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blipFill>
                  <a:blip r:embed="rId3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2250F32-42E7-4641-B3B2-47585E725399}"/>
                </a:ext>
              </a:extLst>
            </p:cNvPr>
            <p:cNvCxnSpPr>
              <a:cxnSpLocks/>
              <a:stCxn id="159" idx="2"/>
              <a:endCxn id="160" idx="0"/>
            </p:cNvCxnSpPr>
            <p:nvPr/>
          </p:nvCxnSpPr>
          <p:spPr>
            <a:xfrm>
              <a:off x="4065563" y="3795032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891925F-5F07-4FD4-93B9-A25DD4663813}"/>
                </a:ext>
              </a:extLst>
            </p:cNvPr>
            <p:cNvCxnSpPr>
              <a:cxnSpLocks/>
              <a:stCxn id="160" idx="2"/>
              <a:endCxn id="161" idx="0"/>
            </p:cNvCxnSpPr>
            <p:nvPr/>
          </p:nvCxnSpPr>
          <p:spPr>
            <a:xfrm>
              <a:off x="4065563" y="4392147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C49600F4-BEF4-43FC-A750-454628484395}"/>
                    </a:ext>
                  </a:extLst>
                </p:cNvPr>
                <p:cNvSpPr txBox="1"/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C49600F4-BEF4-43FC-A750-454628484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blipFill>
                  <a:blip r:embed="rId3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940CF6C-0302-4E97-B79E-9E8A33328211}"/>
                </a:ext>
              </a:extLst>
            </p:cNvPr>
            <p:cNvCxnSpPr>
              <a:cxnSpLocks/>
              <a:stCxn id="161" idx="2"/>
              <a:endCxn id="164" idx="0"/>
            </p:cNvCxnSpPr>
            <p:nvPr/>
          </p:nvCxnSpPr>
          <p:spPr>
            <a:xfrm>
              <a:off x="4065563" y="5000005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D54DDB8E-6E7E-4F5E-AB2D-C121F833FA09}"/>
                    </a:ext>
                  </a:extLst>
                </p:cNvPr>
                <p:cNvSpPr txBox="1"/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D54DDB8E-6E7E-4F5E-AB2D-C121F833F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blipFill>
                  <a:blip r:embed="rId3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4124646-FD56-43FD-AC58-A1EDBF52C29A}"/>
                </a:ext>
              </a:extLst>
            </p:cNvPr>
            <p:cNvCxnSpPr>
              <a:cxnSpLocks/>
              <a:stCxn id="164" idx="2"/>
              <a:endCxn id="166" idx="0"/>
            </p:cNvCxnSpPr>
            <p:nvPr/>
          </p:nvCxnSpPr>
          <p:spPr>
            <a:xfrm>
              <a:off x="4065563" y="5607863"/>
              <a:ext cx="923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B52E6DF-E908-4E25-84D1-63C615434397}"/>
                    </a:ext>
                  </a:extLst>
                </p:cNvPr>
                <p:cNvSpPr txBox="1"/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B52E6DF-E908-4E25-84D1-63C6154343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blipFill>
                  <a:blip r:embed="rId3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1E44FBF-19BB-4995-8816-CA33CFF73F13}"/>
                </a:ext>
              </a:extLst>
            </p:cNvPr>
            <p:cNvCxnSpPr>
              <a:cxnSpLocks/>
              <a:stCxn id="166" idx="2"/>
              <a:endCxn id="168" idx="0"/>
            </p:cNvCxnSpPr>
            <p:nvPr/>
          </p:nvCxnSpPr>
          <p:spPr>
            <a:xfrm>
              <a:off x="4074793" y="6215721"/>
              <a:ext cx="0" cy="2633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6359EDE3-3DAB-4176-ADE1-7E8427985DE5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3ED5B46-1E2A-4DF0-86DB-79F2402EE1EA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30779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Total Order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86</a:t>
            </a:fld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784038"/>
            <a:ext cx="9144000" cy="6110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000">
                <a:srgbClr val="0033CC"/>
              </a:gs>
              <a:gs pos="92000">
                <a:srgbClr val="0033CC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2800" dirty="0">
                <a:solidFill>
                  <a:schemeClr val="bg1"/>
                </a:solidFill>
              </a:rPr>
              <a:t>6.4.7 Total Order Relations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5053EC-EF63-4618-A796-A1D1D069EB5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547D5E-1203-4F5F-A154-6B9F39B7B26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B42051-E7A5-4699-937C-9752485AB75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42699E-715E-4FBD-AC13-4AC5EA9EFA4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E0338C-7334-426D-8D58-2CE2D991996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8BB835-01F4-4159-B5D3-019A703E773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E6ED06-4384-4311-A9ED-9EFF078069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3D37B4-B526-4409-8E2E-044059BCB035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3D1E4B-0B39-4307-959C-342EBED9A03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4BCEF-288F-4AB9-84FD-439962E4DBA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1BDFEA-8F0B-497C-A954-1347EA5A7A8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5E9D5-B35F-4320-A9FE-075C83A589D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B2FFDC-1844-4A81-8C94-E701C89491E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4CE48C-0A53-4F05-B9EF-1B608DA7B74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62626E0-DA15-4389-9DE3-4D6382D7BFF2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1B08444-1C56-45C6-9861-8920CD8D3D3A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0BD180-AB46-4461-B925-EC52C137A0A4}"/>
              </a:ext>
            </a:extLst>
          </p:cNvPr>
          <p:cNvSpPr txBox="1"/>
          <p:nvPr/>
        </p:nvSpPr>
        <p:spPr>
          <a:xfrm>
            <a:off x="77482" y="1395098"/>
            <a:ext cx="843786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When all the elements of a partial order relation are comparable, the relation is called a </a:t>
            </a:r>
            <a:r>
              <a:rPr lang="en-US" altLang="en-US" sz="2400" i="1" dirty="0">
                <a:solidFill>
                  <a:srgbClr val="C00000"/>
                </a:solidFill>
              </a:rPr>
              <a:t>total order</a:t>
            </a:r>
            <a:r>
              <a:rPr lang="en-US" altLang="en-US" sz="2400" dirty="0"/>
              <a:t>. (Some call it a </a:t>
            </a:r>
            <a:r>
              <a:rPr lang="en-US" altLang="en-US" sz="2400" i="1" dirty="0">
                <a:solidFill>
                  <a:srgbClr val="C00000"/>
                </a:solidFill>
              </a:rPr>
              <a:t>linear order</a:t>
            </a:r>
            <a:r>
              <a:rPr lang="en-US" altLang="en-US" sz="2400" dirty="0"/>
              <a:t>.)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9E782-194E-4FBE-B2AD-9F9059CFC7AE}"/>
              </a:ext>
            </a:extLst>
          </p:cNvPr>
          <p:cNvGrpSpPr/>
          <p:nvPr/>
        </p:nvGrpSpPr>
        <p:grpSpPr>
          <a:xfrm>
            <a:off x="538824" y="2217108"/>
            <a:ext cx="7932276" cy="2323713"/>
            <a:chOff x="993228" y="4598517"/>
            <a:chExt cx="7932276" cy="232371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1BE143-FF98-4464-92EF-38E8A0EAABDB}"/>
                </a:ext>
              </a:extLst>
            </p:cNvPr>
            <p:cNvSpPr/>
            <p:nvPr/>
          </p:nvSpPr>
          <p:spPr>
            <a:xfrm>
              <a:off x="993228" y="4598523"/>
              <a:ext cx="7932276" cy="23237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AA1155-B165-4AD8-BF9D-726DCD5BD8EC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AE0ECC-84CE-4943-A38E-E99719D947A8}"/>
                </a:ext>
              </a:extLst>
            </p:cNvPr>
            <p:cNvSpPr txBox="1"/>
            <p:nvPr/>
          </p:nvSpPr>
          <p:spPr>
            <a:xfrm>
              <a:off x="1109375" y="4598517"/>
              <a:ext cx="423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Total Order Relations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23AEE4B-3BAE-4352-9195-11AB3C26F229}"/>
                    </a:ext>
                  </a:extLst>
                </p:cNvPr>
                <p:cNvSpPr txBox="1"/>
                <p:nvPr/>
              </p:nvSpPr>
              <p:spPr>
                <a:xfrm>
                  <a:off x="1109375" y="5060182"/>
                  <a:ext cx="7699982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If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 is a partial order relation on a set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, and for any two elements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2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200" dirty="0"/>
                    <a:t> in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, either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200" dirty="0"/>
                    <a:t> or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200" dirty="0"/>
                    <a:t>, then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 is a </a:t>
                  </a:r>
                  <a:r>
                    <a:rPr lang="en-US" sz="2200" b="1" dirty="0"/>
                    <a:t>total order relation</a:t>
                  </a:r>
                  <a:r>
                    <a:rPr lang="en-US" sz="2200" dirty="0"/>
                    <a:t> (or simply </a:t>
                  </a:r>
                  <a:r>
                    <a:rPr lang="en-US" sz="2200" b="1" dirty="0"/>
                    <a:t>total order</a:t>
                  </a:r>
                  <a:r>
                    <a:rPr lang="en-US" sz="2200" dirty="0"/>
                    <a:t>) on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.</a:t>
                  </a:r>
                </a:p>
                <a:p>
                  <a:r>
                    <a:rPr lang="en-US" sz="2200" dirty="0"/>
                    <a:t>In other words,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 is a total order </a:t>
                  </a:r>
                  <a:r>
                    <a:rPr lang="en-US" sz="2200" dirty="0" err="1"/>
                    <a:t>iff</a:t>
                  </a:r>
                  <a:r>
                    <a:rPr lang="en-US" sz="2200" dirty="0"/>
                    <a:t> </a:t>
                  </a:r>
                  <a:endParaRPr lang="en-US" sz="2200" i="1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600"/>
                    </a:spcAft>
                    <a:tabLst>
                      <a:tab pos="893763" algn="l"/>
                    </a:tabLst>
                  </a:pPr>
                  <a:r>
                    <a:rPr lang="en-US" sz="2200" dirty="0"/>
                    <a:t>	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 is a partial order and </a:t>
                  </a:r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∨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23AEE4B-3BAE-4352-9195-11AB3C26F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060182"/>
                  <a:ext cx="7699982" cy="1862048"/>
                </a:xfrm>
                <a:prstGeom prst="rect">
                  <a:avLst/>
                </a:prstGeom>
                <a:blipFill>
                  <a:blip r:embed="rId3"/>
                  <a:stretch>
                    <a:fillRect l="-1028" t="-1961" r="-1503" b="-588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B8EA48-3C82-4C29-84E1-DF18C0943AA9}"/>
                  </a:ext>
                </a:extLst>
              </p:cNvPr>
              <p:cNvSpPr txBox="1"/>
              <p:nvPr/>
            </p:nvSpPr>
            <p:spPr>
              <a:xfrm>
                <a:off x="195384" y="4763385"/>
                <a:ext cx="8437868" cy="798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Example #25: </a:t>
                </a:r>
                <a:r>
                  <a:rPr lang="en-US" sz="2200" dirty="0"/>
                  <a:t>The </a:t>
                </a:r>
                <a:r>
                  <a:rPr lang="en-US" altLang="en-US" sz="2200" dirty="0"/>
                  <a:t>divisibility relation </a:t>
                </a:r>
                <a14:m>
                  <m:oMath xmlns:m="http://schemas.openxmlformats.org/officeDocument/2006/math"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en-US" sz="22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en-US" sz="2200" dirty="0"/>
                  <a:t> is a partial order but not a total order because 3 and 5 are not comparable (i.e.,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∤5</m:t>
                    </m:r>
                  </m:oMath>
                </a14:m>
                <a:r>
                  <a:rPr lang="en-US" alt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en-US" sz="2200" dirty="0"/>
                  <a:t>).</a:t>
                </a:r>
                <a:endParaRPr lang="en-SG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B8EA48-3C82-4C29-84E1-DF18C0943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84" y="4763385"/>
                <a:ext cx="8437868" cy="798424"/>
              </a:xfrm>
              <a:prstGeom prst="rect">
                <a:avLst/>
              </a:prstGeom>
              <a:blipFill>
                <a:blip r:embed="rId4"/>
                <a:stretch>
                  <a:fillRect l="-939" t="-4580" b="-114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51F798D-061D-4466-8868-556FBF20F7D2}"/>
                  </a:ext>
                </a:extLst>
              </p:cNvPr>
              <p:cNvSpPr txBox="1"/>
              <p:nvPr/>
            </p:nvSpPr>
            <p:spPr>
              <a:xfrm>
                <a:off x="195384" y="5561809"/>
                <a:ext cx="843786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Example #26: </a:t>
                </a:r>
                <a:r>
                  <a:rPr lang="en-US" sz="2200" dirty="0"/>
                  <a:t>The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en-US" sz="2200" dirty="0"/>
                  <a:t> relation on </a:t>
                </a:r>
                <a14:m>
                  <m:oMath xmlns:m="http://schemas.openxmlformats.org/officeDocument/2006/math">
                    <m:r>
                      <a:rPr lang="en-US" alt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altLang="en-US" sz="2200" dirty="0"/>
                  <a:t> is a total order because for every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SG" sz="22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51F798D-061D-4466-8868-556FBF20F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84" y="5561809"/>
                <a:ext cx="8437868" cy="769441"/>
              </a:xfrm>
              <a:prstGeom prst="rect">
                <a:avLst/>
              </a:prstGeom>
              <a:blipFill>
                <a:blip r:embed="rId5"/>
                <a:stretch>
                  <a:fillRect l="-939" t="-4724" b="-62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73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Total Order Relations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87</a:t>
            </a:fld>
            <a:endParaRPr lang="en-SG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5053EC-EF63-4618-A796-A1D1D069EB5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547D5E-1203-4F5F-A154-6B9F39B7B26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B42051-E7A5-4699-937C-9752485AB75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42699E-715E-4FBD-AC13-4AC5EA9EFA4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E0338C-7334-426D-8D58-2CE2D991996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8BB835-01F4-4159-B5D3-019A703E773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E6ED06-4384-4311-A9ED-9EFF078069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3D37B4-B526-4409-8E2E-044059BCB035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3D1E4B-0B39-4307-959C-342EBED9A03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4BCEF-288F-4AB9-84FD-439962E4DBA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1BDFEA-8F0B-497C-A954-1347EA5A7A8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5E9D5-B35F-4320-A9FE-075C83A589D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B2FFDC-1844-4A81-8C94-E701C89491E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4CE48C-0A53-4F05-B9EF-1B608DA7B74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1BAB51-87C8-463F-8BEB-D1CA818474E4}"/>
              </a:ext>
            </a:extLst>
          </p:cNvPr>
          <p:cNvSpPr txBox="1"/>
          <p:nvPr/>
        </p:nvSpPr>
        <p:spPr>
          <a:xfrm>
            <a:off x="251498" y="954547"/>
            <a:ext cx="870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It follows that the </a:t>
            </a:r>
            <a:r>
              <a:rPr lang="en-US" sz="2400" dirty="0" err="1"/>
              <a:t>Hasse</a:t>
            </a:r>
            <a:r>
              <a:rPr lang="en-US" sz="2400" dirty="0"/>
              <a:t> diagram of a total order is one single line (chain). Hence, the linearization of a total order is the total order itself.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B698B40-3D61-46E1-981A-29EF22B6E0F9}"/>
              </a:ext>
            </a:extLst>
          </p:cNvPr>
          <p:cNvSpPr txBox="1"/>
          <p:nvPr/>
        </p:nvSpPr>
        <p:spPr>
          <a:xfrm>
            <a:off x="221442" y="2264577"/>
            <a:ext cx="8701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 linearization of a partial order can be seen as deriving one total order (among many possible total orders) from that partial order.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62DE6FD-402E-4BF7-A465-F75937B5618E}"/>
              </a:ext>
            </a:extLst>
          </p:cNvPr>
          <p:cNvGrpSpPr/>
          <p:nvPr/>
        </p:nvGrpSpPr>
        <p:grpSpPr>
          <a:xfrm>
            <a:off x="583074" y="3327230"/>
            <a:ext cx="7932276" cy="1968984"/>
            <a:chOff x="993228" y="4598517"/>
            <a:chExt cx="7932276" cy="2211958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D825720-5E6D-47DA-A09D-18D1669C172F}"/>
                </a:ext>
              </a:extLst>
            </p:cNvPr>
            <p:cNvSpPr/>
            <p:nvPr/>
          </p:nvSpPr>
          <p:spPr>
            <a:xfrm>
              <a:off x="993228" y="4598520"/>
              <a:ext cx="7932276" cy="221195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629914E-511D-46F0-8BF4-EC569A4F0978}"/>
                </a:ext>
              </a:extLst>
            </p:cNvPr>
            <p:cNvSpPr/>
            <p:nvPr/>
          </p:nvSpPr>
          <p:spPr>
            <a:xfrm>
              <a:off x="993228" y="4598517"/>
              <a:ext cx="7932276" cy="645424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0A072DD-FD77-4EDD-A149-A28B3E26CD16}"/>
                </a:ext>
              </a:extLst>
            </p:cNvPr>
            <p:cNvSpPr txBox="1"/>
            <p:nvPr/>
          </p:nvSpPr>
          <p:spPr>
            <a:xfrm>
              <a:off x="1109374" y="4639475"/>
              <a:ext cx="6988119" cy="51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Linearization of a partial order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A242A6AD-1CED-45E0-9209-1E888B44948C}"/>
                    </a:ext>
                  </a:extLst>
                </p:cNvPr>
                <p:cNvSpPr txBox="1"/>
                <p:nvPr/>
              </p:nvSpPr>
              <p:spPr>
                <a:xfrm>
                  <a:off x="1109375" y="5322260"/>
                  <a:ext cx="7600717" cy="14704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SG" sz="2400" dirty="0"/>
                    <a:t> be a partial order on a set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. </a:t>
                  </a:r>
                  <a:r>
                    <a:rPr lang="en-US" sz="2400" dirty="0"/>
                    <a:t>A </a:t>
                  </a:r>
                  <a:r>
                    <a:rPr lang="en-US" sz="2400" b="1" dirty="0"/>
                    <a:t>linearization</a:t>
                  </a:r>
                  <a:r>
                    <a:rPr lang="en-US" sz="2400" dirty="0"/>
                    <a:t> of </a:t>
                  </a:r>
                  <a14:m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SG" sz="2400" dirty="0"/>
                    <a:t> is a total order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SG" sz="2400" dirty="0"/>
                    <a:t> on </a:t>
                  </a:r>
                  <a14:m>
                    <m:oMath xmlns:m="http://schemas.openxmlformats.org/officeDocument/2006/math">
                      <m:r>
                        <a:rPr lang="en-SG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SG" sz="2400" dirty="0"/>
                    <a:t> such that</a:t>
                  </a:r>
                </a:p>
                <a:p>
                  <a:pPr>
                    <a:spcAft>
                      <a:spcPts val="600"/>
                    </a:spcAft>
                    <a:tabLst>
                      <a:tab pos="1797050" algn="l"/>
                    </a:tabLst>
                  </a:pPr>
                  <a:r>
                    <a:rPr lang="en-SG" sz="2400" dirty="0"/>
                    <a:t>	</a:t>
                  </a:r>
                  <a14:m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A242A6AD-1CED-45E0-9209-1E888B449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322260"/>
                  <a:ext cx="7600717" cy="1470401"/>
                </a:xfrm>
                <a:prstGeom prst="rect">
                  <a:avLst/>
                </a:prstGeom>
                <a:blipFill>
                  <a:blip r:embed="rId3"/>
                  <a:stretch>
                    <a:fillRect l="-1283" t="-3721" b="-46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4" name="Oval 183">
            <a:extLst>
              <a:ext uri="{FF2B5EF4-FFF2-40B4-BE49-F238E27FC236}">
                <a16:creationId xmlns:a16="http://schemas.microsoft.com/office/drawing/2014/main" id="{1252500B-18FD-428E-AAF9-4CFF2B2D88F0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AE18DD58-2FF4-4A3E-AC83-7A82A9C34DCC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4357377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Linearization of Partial Orders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88</a:t>
            </a:fld>
            <a:endParaRPr lang="en-SG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5053EC-EF63-4618-A796-A1D1D069EB52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547D5E-1203-4F5F-A154-6B9F39B7B263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B42051-E7A5-4699-937C-9752485AB758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42699E-715E-4FBD-AC13-4AC5EA9EFA4D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E0338C-7334-426D-8D58-2CE2D991996D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8BB835-01F4-4159-B5D3-019A703E773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E6ED06-4384-4311-A9ED-9EFF07806995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3D37B4-B526-4409-8E2E-044059BCB035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3D1E4B-0B39-4307-959C-342EBED9A032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4BCEF-288F-4AB9-84FD-439962E4DBA3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1BDFEA-8F0B-497C-A954-1347EA5A7A8D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25E9D5-B35F-4320-A9FE-075C83A589DB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B2FFDC-1844-4A81-8C94-E701C89491E0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4CE48C-0A53-4F05-B9EF-1B608DA7B743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7943DA-C6BF-4742-BAA1-85FB4F8E0EA0}"/>
                  </a:ext>
                </a:extLst>
              </p:cNvPr>
              <p:cNvSpPr txBox="1"/>
              <p:nvPr/>
            </p:nvSpPr>
            <p:spPr>
              <a:xfrm>
                <a:off x="87333" y="851597"/>
                <a:ext cx="8767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#25 (revisit): </a:t>
                </a:r>
                <a:r>
                  <a:rPr lang="en-US" sz="2400" dirty="0"/>
                  <a:t>Consider the subset relation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</m:oMath>
                </a14:m>
                <a:r>
                  <a:rPr lang="en-US" sz="2400" dirty="0"/>
                  <a:t>on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7943DA-C6BF-4742-BAA1-85FB4F8E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" y="851597"/>
                <a:ext cx="8767273" cy="461665"/>
              </a:xfrm>
              <a:prstGeom prst="rect">
                <a:avLst/>
              </a:prstGeom>
              <a:blipFill>
                <a:blip r:embed="rId3"/>
                <a:stretch>
                  <a:fillRect l="-104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FB5C96D-8FFD-45CE-ACB1-BBF3EB6E7A10}"/>
              </a:ext>
            </a:extLst>
          </p:cNvPr>
          <p:cNvGrpSpPr/>
          <p:nvPr/>
        </p:nvGrpSpPr>
        <p:grpSpPr>
          <a:xfrm>
            <a:off x="324356" y="2889961"/>
            <a:ext cx="2899610" cy="2959107"/>
            <a:chOff x="1058935" y="3478858"/>
            <a:chExt cx="2899610" cy="295910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EAC65A-D53B-4CB7-8084-3FF0FFBD79DF}"/>
                </a:ext>
              </a:extLst>
            </p:cNvPr>
            <p:cNvGrpSpPr/>
            <p:nvPr/>
          </p:nvGrpSpPr>
          <p:grpSpPr>
            <a:xfrm>
              <a:off x="1413556" y="4000500"/>
              <a:ext cx="2544989" cy="2437465"/>
              <a:chOff x="2754015" y="2743159"/>
              <a:chExt cx="3758510" cy="359007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B4832B2-0553-4EB2-A516-16319E95BEE6}"/>
                  </a:ext>
                </a:extLst>
              </p:cNvPr>
              <p:cNvGrpSpPr/>
              <p:nvPr/>
            </p:nvGrpSpPr>
            <p:grpSpPr>
              <a:xfrm>
                <a:off x="2754015" y="2743159"/>
                <a:ext cx="3758510" cy="3590071"/>
                <a:chOff x="2754015" y="2743159"/>
                <a:chExt cx="3758510" cy="35900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197735B0-16C9-4BBD-827F-3BFC83A796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3672" y="2743159"/>
                      <a:ext cx="1575682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{1,2,3}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BED330B9-2EAB-4BCA-8FC8-9A6EDC29C4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3672" y="2743159"/>
                      <a:ext cx="1575682" cy="5893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038F317-D0BC-4BE8-8236-2E10F1C0D0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4015" y="3689074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{1,2}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D6E28D2-4F1B-43B6-A71D-60A45A7A57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54015" y="3689074"/>
                      <a:ext cx="1018478" cy="5893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425" r="-796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6ED69B7A-BC15-492F-AA7A-A31D2677BA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2225" y="3689074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{1,3}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F0CEFBD6-19AA-4265-B072-22C464DD1B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225" y="3689074"/>
                      <a:ext cx="1018478" cy="5893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425" r="-796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2ED133B-AFC2-4E2E-A822-A179B893EC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94047" y="3689074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{2,3}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3828BB91-8FCE-4A69-A926-105E847C8C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4047" y="3689074"/>
                      <a:ext cx="1018478" cy="5893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425" r="-7965"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EB2F3805-6898-4DDB-A599-621329C7EB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4015" y="478168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{1}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DE75CBE-A72C-49C2-848C-92823239C7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54015" y="4781680"/>
                      <a:ext cx="1018478" cy="5893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24D68F06-F063-493E-A0A8-512D51647E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2225" y="478168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{2}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6B16834D-E9E0-4428-880E-0673FDFE05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225" y="4781680"/>
                      <a:ext cx="1018478" cy="5893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213F365F-0708-4685-825C-1377429B05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94047" y="478168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{3}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21D378A2-2E75-4DAE-856F-7A3F29EFCB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4047" y="4781680"/>
                      <a:ext cx="1018478" cy="5893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F9B04538-BBB3-4C8E-A3AA-8B9719F6AD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2225" y="5743920"/>
                      <a:ext cx="1018478" cy="5893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{}</m:t>
                            </m:r>
                          </m:oMath>
                        </m:oMathPara>
                      </a14:m>
                      <a:endParaRPr lang="en-SG" sz="2000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09990658-473C-491F-B95D-0CD823CC05C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225" y="5743920"/>
                      <a:ext cx="1018478" cy="5893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22CC02F-260F-4B40-870E-CCC2C9E88544}"/>
                  </a:ext>
                </a:extLst>
              </p:cNvPr>
              <p:cNvGrpSpPr/>
              <p:nvPr/>
            </p:nvGrpSpPr>
            <p:grpSpPr>
              <a:xfrm>
                <a:off x="3263254" y="3289462"/>
                <a:ext cx="2740032" cy="2584824"/>
                <a:chOff x="3263254" y="3289462"/>
                <a:chExt cx="2740032" cy="2584824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602863A-5873-43F3-95DB-DC0C50015808}"/>
                    </a:ext>
                  </a:extLst>
                </p:cNvPr>
                <p:cNvCxnSpPr>
                  <a:cxnSpLocks/>
                  <a:stCxn id="61" idx="2"/>
                  <a:endCxn id="63" idx="0"/>
                </p:cNvCxnSpPr>
                <p:nvPr/>
              </p:nvCxnSpPr>
              <p:spPr>
                <a:xfrm flipH="1">
                  <a:off x="4621464" y="3332470"/>
                  <a:ext cx="49" cy="3566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102D669-F213-47EE-B950-3879041261FF}"/>
                    </a:ext>
                  </a:extLst>
                </p:cNvPr>
                <p:cNvCxnSpPr>
                  <a:cxnSpLocks/>
                  <a:stCxn id="66" idx="2"/>
                  <a:endCxn id="68" idx="0"/>
                </p:cNvCxnSpPr>
                <p:nvPr/>
              </p:nvCxnSpPr>
              <p:spPr>
                <a:xfrm>
                  <a:off x="4621464" y="5370991"/>
                  <a:ext cx="0" cy="37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459A209-F5F3-4551-8009-5F8A59810261}"/>
                    </a:ext>
                  </a:extLst>
                </p:cNvPr>
                <p:cNvCxnSpPr>
                  <a:cxnSpLocks/>
                  <a:stCxn id="62" idx="2"/>
                  <a:endCxn id="65" idx="0"/>
                </p:cNvCxnSpPr>
                <p:nvPr/>
              </p:nvCxnSpPr>
              <p:spPr>
                <a:xfrm>
                  <a:off x="3263254" y="4278384"/>
                  <a:ext cx="0" cy="5032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0903A874-54A9-4755-B724-FFD9B4D31B39}"/>
                    </a:ext>
                  </a:extLst>
                </p:cNvPr>
                <p:cNvCxnSpPr>
                  <a:cxnSpLocks/>
                  <a:stCxn id="64" idx="2"/>
                  <a:endCxn id="67" idx="0"/>
                </p:cNvCxnSpPr>
                <p:nvPr/>
              </p:nvCxnSpPr>
              <p:spPr>
                <a:xfrm>
                  <a:off x="6003286" y="4278384"/>
                  <a:ext cx="0" cy="5032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892B7905-A5CB-457A-8E34-059F5170A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96759" y="3289462"/>
                  <a:ext cx="939853" cy="4407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AAA6CA9E-4A63-4AA4-AE31-CEB9BACDA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8523" y="3289462"/>
                  <a:ext cx="939853" cy="4407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A7D4A45-5CC2-46B4-89E8-7083BC621110}"/>
                    </a:ext>
                  </a:extLst>
                </p:cNvPr>
                <p:cNvGrpSpPr/>
                <p:nvPr/>
              </p:nvGrpSpPr>
              <p:grpSpPr>
                <a:xfrm>
                  <a:off x="3478110" y="4211420"/>
                  <a:ext cx="805407" cy="551877"/>
                  <a:chOff x="3478111" y="4211420"/>
                  <a:chExt cx="805407" cy="551877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616F576B-FCA8-4C2E-8E5F-56F2EC4C96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3AEF3DC-421A-491E-A0B6-959299BD8A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8951D51-B5C8-4446-A5A5-94BC9DEF8245}"/>
                    </a:ext>
                  </a:extLst>
                </p:cNvPr>
                <p:cNvGrpSpPr/>
                <p:nvPr/>
              </p:nvGrpSpPr>
              <p:grpSpPr>
                <a:xfrm>
                  <a:off x="4901202" y="4211420"/>
                  <a:ext cx="805407" cy="551877"/>
                  <a:chOff x="3478111" y="4211420"/>
                  <a:chExt cx="805407" cy="551877"/>
                </a:xfrm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43F5F12E-AC85-4E47-B114-B3983FE9FE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8BFB4328-EAA2-4A4B-AF62-B498688CA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78111" y="4211420"/>
                    <a:ext cx="805407" cy="5518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0182042-E970-447C-AA7A-56350DAF2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78110" y="5322409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558FD98-60B3-404A-8B69-D70F82B04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01202" y="5322409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6D0B60-CE4C-43E2-B19C-E8BEF524F4C5}"/>
                    </a:ext>
                  </a:extLst>
                </p:cNvPr>
                <p:cNvSpPr txBox="1"/>
                <p:nvPr/>
              </p:nvSpPr>
              <p:spPr>
                <a:xfrm>
                  <a:off x="1058935" y="3478858"/>
                  <a:ext cx="23173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</m:oMath>
                  </a14:m>
                  <a:r>
                    <a:rPr lang="en-SG" sz="2400" dirty="0"/>
                    <a:t> on </a:t>
                  </a:r>
                  <a14:m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SG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6D0B60-CE4C-43E2-B19C-E8BEF524F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935" y="3478858"/>
                  <a:ext cx="2317398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65893E1-1AD2-4E3D-94DA-1E8F160D65B2}"/>
                  </a:ext>
                </a:extLst>
              </p:cNvPr>
              <p:cNvSpPr txBox="1"/>
              <p:nvPr/>
            </p:nvSpPr>
            <p:spPr>
              <a:xfrm>
                <a:off x="4551074" y="1315674"/>
                <a:ext cx="4303532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Which of the following is a linearization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1,2,3</m:t>
                                </m:r>
                              </m:e>
                            </m:d>
                          </m:e>
                        </m:d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65893E1-1AD2-4E3D-94DA-1E8F160D6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074" y="1315674"/>
                <a:ext cx="4303532" cy="830997"/>
              </a:xfrm>
              <a:prstGeom prst="rect">
                <a:avLst/>
              </a:prstGeom>
              <a:blipFill>
                <a:blip r:embed="rId13"/>
                <a:stretch>
                  <a:fillRect l="-226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DC47DE15-D455-4986-976E-EF333F55106F}"/>
              </a:ext>
            </a:extLst>
          </p:cNvPr>
          <p:cNvGrpSpPr/>
          <p:nvPr/>
        </p:nvGrpSpPr>
        <p:grpSpPr>
          <a:xfrm>
            <a:off x="3580051" y="2174371"/>
            <a:ext cx="980253" cy="4627721"/>
            <a:chOff x="3580051" y="2220727"/>
            <a:chExt cx="980253" cy="4627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E8E267E-6AC0-4662-A6A4-93B6E7628388}"/>
                    </a:ext>
                  </a:extLst>
                </p:cNvPr>
                <p:cNvSpPr txBox="1"/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E8E267E-6AC0-4662-A6A4-93B6E7628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DB2C7C9-099E-4C55-986F-7C6EA234A83A}"/>
                </a:ext>
              </a:extLst>
            </p:cNvPr>
            <p:cNvCxnSpPr>
              <a:cxnSpLocks/>
              <a:stCxn id="74" idx="2"/>
              <a:endCxn id="71" idx="0"/>
            </p:cNvCxnSpPr>
            <p:nvPr/>
          </p:nvCxnSpPr>
          <p:spPr>
            <a:xfrm>
              <a:off x="4065563" y="2590059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E6359E5-F8A1-46E1-A670-8587358619F6}"/>
                </a:ext>
              </a:extLst>
            </p:cNvPr>
            <p:cNvCxnSpPr>
              <a:cxnSpLocks/>
              <a:stCxn id="71" idx="2"/>
              <a:endCxn id="75" idx="0"/>
            </p:cNvCxnSpPr>
            <p:nvPr/>
          </p:nvCxnSpPr>
          <p:spPr>
            <a:xfrm>
              <a:off x="4065563" y="3187174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B9CDDCC-57FC-4C04-A402-2D2EA77A6D51}"/>
                    </a:ext>
                  </a:extLst>
                </p:cNvPr>
                <p:cNvSpPr txBox="1"/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B9CDDCC-57FC-4C04-A402-2D2EA77A6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7710518-0EFF-426D-99EB-9FE73C01C0E0}"/>
                    </a:ext>
                  </a:extLst>
                </p:cNvPr>
                <p:cNvSpPr txBox="1"/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7710518-0EFF-426D-99EB-9FE73C01C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F1768F2-A576-4390-BF71-387630E55A4E}"/>
                    </a:ext>
                  </a:extLst>
                </p:cNvPr>
                <p:cNvSpPr txBox="1"/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F1768F2-A576-4390-BF71-387630E55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686CCC3-F196-42E8-9F3E-55F67A79AC28}"/>
                    </a:ext>
                  </a:extLst>
                </p:cNvPr>
                <p:cNvSpPr txBox="1"/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686CCC3-F196-42E8-9F3E-55F67A79A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2B1A354-4977-4340-98F7-37969E687054}"/>
                </a:ext>
              </a:extLst>
            </p:cNvPr>
            <p:cNvCxnSpPr>
              <a:cxnSpLocks/>
              <a:stCxn id="75" idx="2"/>
              <a:endCxn id="76" idx="0"/>
            </p:cNvCxnSpPr>
            <p:nvPr/>
          </p:nvCxnSpPr>
          <p:spPr>
            <a:xfrm>
              <a:off x="4065563" y="3795032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EA17CB8-9436-4F5C-8070-052BC8CDD84A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4065563" y="4392147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C4918EB-8F43-4549-AA1F-E34F6EFFE452}"/>
                    </a:ext>
                  </a:extLst>
                </p:cNvPr>
                <p:cNvSpPr txBox="1"/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C4918EB-8F43-4549-AA1F-E34F6EFFE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82041F8-8E3B-498B-A061-0DDFD41370A9}"/>
                </a:ext>
              </a:extLst>
            </p:cNvPr>
            <p:cNvCxnSpPr>
              <a:cxnSpLocks/>
              <a:stCxn id="77" idx="2"/>
              <a:endCxn id="80" idx="0"/>
            </p:cNvCxnSpPr>
            <p:nvPr/>
          </p:nvCxnSpPr>
          <p:spPr>
            <a:xfrm>
              <a:off x="4065563" y="5000005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597F026-E232-40ED-8849-FC9D01453255}"/>
                    </a:ext>
                  </a:extLst>
                </p:cNvPr>
                <p:cNvSpPr txBox="1"/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597F026-E232-40ED-8849-FC9D014532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CEBDFB-389B-4A37-9856-B85E5B3621F8}"/>
                </a:ext>
              </a:extLst>
            </p:cNvPr>
            <p:cNvCxnSpPr>
              <a:cxnSpLocks/>
              <a:stCxn id="80" idx="2"/>
              <a:endCxn id="82" idx="0"/>
            </p:cNvCxnSpPr>
            <p:nvPr/>
          </p:nvCxnSpPr>
          <p:spPr>
            <a:xfrm>
              <a:off x="4065563" y="5607863"/>
              <a:ext cx="923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B9C647B-6264-453D-952F-26DDD0F562D8}"/>
                    </a:ext>
                  </a:extLst>
                </p:cNvPr>
                <p:cNvSpPr txBox="1"/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B9C647B-6264-453D-952F-26DDD0F56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3794171-3E54-498A-A9B2-DF6B08FA4111}"/>
                </a:ext>
              </a:extLst>
            </p:cNvPr>
            <p:cNvCxnSpPr>
              <a:cxnSpLocks/>
              <a:stCxn id="82" idx="2"/>
              <a:endCxn id="84" idx="0"/>
            </p:cNvCxnSpPr>
            <p:nvPr/>
          </p:nvCxnSpPr>
          <p:spPr>
            <a:xfrm>
              <a:off x="4074793" y="6215721"/>
              <a:ext cx="0" cy="2633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E085D6E-1B70-4340-9ECC-921ED78DCA6F}"/>
              </a:ext>
            </a:extLst>
          </p:cNvPr>
          <p:cNvGrpSpPr/>
          <p:nvPr/>
        </p:nvGrpSpPr>
        <p:grpSpPr>
          <a:xfrm>
            <a:off x="5292168" y="2174371"/>
            <a:ext cx="980253" cy="4627721"/>
            <a:chOff x="3580051" y="2220727"/>
            <a:chExt cx="980253" cy="4627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94A6441-C996-408C-95C3-48A418DCAC23}"/>
                    </a:ext>
                  </a:extLst>
                </p:cNvPr>
                <p:cNvSpPr txBox="1"/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94A6441-C996-408C-95C3-48A418DCA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656DC33-7969-4047-9F29-FFAB85CF6344}"/>
                </a:ext>
              </a:extLst>
            </p:cNvPr>
            <p:cNvCxnSpPr>
              <a:cxnSpLocks/>
              <a:stCxn id="90" idx="2"/>
              <a:endCxn id="87" idx="0"/>
            </p:cNvCxnSpPr>
            <p:nvPr/>
          </p:nvCxnSpPr>
          <p:spPr>
            <a:xfrm>
              <a:off x="4065563" y="2590059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7C64BB-04DA-4175-9316-A6079C27695E}"/>
                </a:ext>
              </a:extLst>
            </p:cNvPr>
            <p:cNvCxnSpPr>
              <a:cxnSpLocks/>
              <a:stCxn id="87" idx="2"/>
              <a:endCxn id="91" idx="0"/>
            </p:cNvCxnSpPr>
            <p:nvPr/>
          </p:nvCxnSpPr>
          <p:spPr>
            <a:xfrm>
              <a:off x="4065563" y="3187174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D17A2315-60DF-43F5-9411-2A7016B54A97}"/>
                    </a:ext>
                  </a:extLst>
                </p:cNvPr>
                <p:cNvSpPr txBox="1"/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D17A2315-60DF-43F5-9411-2A7016B54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2F0F55-D6A0-41C5-A796-607C7556AF5A}"/>
                    </a:ext>
                  </a:extLst>
                </p:cNvPr>
                <p:cNvSpPr txBox="1"/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2F0F55-D6A0-41C5-A796-607C7556A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A20AFDA-C6D7-457D-87EC-4208953810EB}"/>
                    </a:ext>
                  </a:extLst>
                </p:cNvPr>
                <p:cNvSpPr txBox="1"/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A20AFDA-C6D7-457D-87EC-420895381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19CFF23-242F-4A5E-BB4E-3914E4DA2BE6}"/>
                    </a:ext>
                  </a:extLst>
                </p:cNvPr>
                <p:cNvSpPr txBox="1"/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19CFF23-242F-4A5E-BB4E-3914E4DA2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9B373D8-BD07-4842-BEE4-51CE0467C8D3}"/>
                </a:ext>
              </a:extLst>
            </p:cNvPr>
            <p:cNvCxnSpPr>
              <a:cxnSpLocks/>
              <a:stCxn id="91" idx="2"/>
              <a:endCxn id="92" idx="0"/>
            </p:cNvCxnSpPr>
            <p:nvPr/>
          </p:nvCxnSpPr>
          <p:spPr>
            <a:xfrm>
              <a:off x="4065563" y="3795032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11AF058-117E-41C1-8740-B933F938BFB0}"/>
                </a:ext>
              </a:extLst>
            </p:cNvPr>
            <p:cNvCxnSpPr>
              <a:cxnSpLocks/>
              <a:stCxn id="92" idx="2"/>
              <a:endCxn id="93" idx="0"/>
            </p:cNvCxnSpPr>
            <p:nvPr/>
          </p:nvCxnSpPr>
          <p:spPr>
            <a:xfrm>
              <a:off x="4065563" y="4392147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DBB424E-1706-4231-8BC4-5A3E8CDABC2E}"/>
                    </a:ext>
                  </a:extLst>
                </p:cNvPr>
                <p:cNvSpPr txBox="1"/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DBB424E-1706-4231-8BC4-5A3E8CDAB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30FCF65-0B05-46CC-9EA0-B14E2424662C}"/>
                </a:ext>
              </a:extLst>
            </p:cNvPr>
            <p:cNvCxnSpPr>
              <a:cxnSpLocks/>
              <a:stCxn id="93" idx="2"/>
              <a:endCxn id="96" idx="0"/>
            </p:cNvCxnSpPr>
            <p:nvPr/>
          </p:nvCxnSpPr>
          <p:spPr>
            <a:xfrm>
              <a:off x="4065563" y="5000005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3611F13-DA33-4B26-9AD3-5AE38683B87C}"/>
                    </a:ext>
                  </a:extLst>
                </p:cNvPr>
                <p:cNvSpPr txBox="1"/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3611F13-DA33-4B26-9AD3-5AE38683B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B1265D7-A5FA-4CA9-8841-6B5B01225804}"/>
                </a:ext>
              </a:extLst>
            </p:cNvPr>
            <p:cNvCxnSpPr>
              <a:cxnSpLocks/>
              <a:stCxn id="96" idx="2"/>
              <a:endCxn id="98" idx="0"/>
            </p:cNvCxnSpPr>
            <p:nvPr/>
          </p:nvCxnSpPr>
          <p:spPr>
            <a:xfrm>
              <a:off x="4065563" y="5607863"/>
              <a:ext cx="923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BE40CFF-6B9A-43DC-B5ED-B52CE2C5DA5C}"/>
                    </a:ext>
                  </a:extLst>
                </p:cNvPr>
                <p:cNvSpPr txBox="1"/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BE40CFF-6B9A-43DC-B5ED-B52CE2C5D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93C5113-0F7C-4C9E-9B97-8696252FC092}"/>
                </a:ext>
              </a:extLst>
            </p:cNvPr>
            <p:cNvCxnSpPr>
              <a:cxnSpLocks/>
              <a:stCxn id="98" idx="2"/>
              <a:endCxn id="100" idx="0"/>
            </p:cNvCxnSpPr>
            <p:nvPr/>
          </p:nvCxnSpPr>
          <p:spPr>
            <a:xfrm>
              <a:off x="4074793" y="6215721"/>
              <a:ext cx="0" cy="2633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998B72F-0C68-4C92-A8F9-D16120A9C38C}"/>
              </a:ext>
            </a:extLst>
          </p:cNvPr>
          <p:cNvGrpSpPr/>
          <p:nvPr/>
        </p:nvGrpSpPr>
        <p:grpSpPr>
          <a:xfrm>
            <a:off x="7022742" y="2174371"/>
            <a:ext cx="980253" cy="4627721"/>
            <a:chOff x="3580051" y="2220727"/>
            <a:chExt cx="980253" cy="4627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0490B6F-2A3A-4827-A67C-7772CB7BAE4C}"/>
                    </a:ext>
                  </a:extLst>
                </p:cNvPr>
                <p:cNvSpPr txBox="1"/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0490B6F-2A3A-4827-A67C-7772CB7BA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817842"/>
                  <a:ext cx="971023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AC6313D-94FB-4A0C-98AA-19969670B82F}"/>
                </a:ext>
              </a:extLst>
            </p:cNvPr>
            <p:cNvCxnSpPr>
              <a:cxnSpLocks/>
              <a:stCxn id="106" idx="2"/>
              <a:endCxn id="103" idx="0"/>
            </p:cNvCxnSpPr>
            <p:nvPr/>
          </p:nvCxnSpPr>
          <p:spPr>
            <a:xfrm>
              <a:off x="4065563" y="2590059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71EAD3-5294-400F-A34A-AD6929EA7A49}"/>
                </a:ext>
              </a:extLst>
            </p:cNvPr>
            <p:cNvCxnSpPr>
              <a:cxnSpLocks/>
              <a:stCxn id="103" idx="2"/>
              <a:endCxn id="107" idx="0"/>
            </p:cNvCxnSpPr>
            <p:nvPr/>
          </p:nvCxnSpPr>
          <p:spPr>
            <a:xfrm>
              <a:off x="4065563" y="3187174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A1B9AFB-ED98-4B37-83CC-46B4A8CDD448}"/>
                    </a:ext>
                  </a:extLst>
                </p:cNvPr>
                <p:cNvSpPr txBox="1"/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A1B9AFB-ED98-4B37-83CC-46B4A8CDD4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2220727"/>
                  <a:ext cx="971023" cy="369332"/>
                </a:xfrm>
                <a:prstGeom prst="rect">
                  <a:avLst/>
                </a:prstGeom>
                <a:blipFill>
                  <a:blip r:embed="rId3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F5426A5-6F30-48DA-A2E2-7AD5332C7C47}"/>
                    </a:ext>
                  </a:extLst>
                </p:cNvPr>
                <p:cNvSpPr txBox="1"/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F5426A5-6F30-48DA-A2E2-7AD5332C7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3425700"/>
                  <a:ext cx="971023" cy="369332"/>
                </a:xfrm>
                <a:prstGeom prst="rect">
                  <a:avLst/>
                </a:prstGeom>
                <a:blipFill>
                  <a:blip r:embed="rId3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A7786FC-E515-4015-A642-8C0F5C94FEA1}"/>
                    </a:ext>
                  </a:extLst>
                </p:cNvPr>
                <p:cNvSpPr txBox="1"/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A7786FC-E515-4015-A642-8C0F5C94F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022815"/>
                  <a:ext cx="971023" cy="369332"/>
                </a:xfrm>
                <a:prstGeom prst="rect">
                  <a:avLst/>
                </a:prstGeom>
                <a:blipFill>
                  <a:blip r:embed="rId3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7E95ECE-E14C-4989-8E54-3E31D7632A34}"/>
                    </a:ext>
                  </a:extLst>
                </p:cNvPr>
                <p:cNvSpPr txBox="1"/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{2}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7E95ECE-E14C-4989-8E54-3E31D7632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4630673"/>
                  <a:ext cx="971023" cy="369332"/>
                </a:xfrm>
                <a:prstGeom prst="rect">
                  <a:avLst/>
                </a:prstGeom>
                <a:blipFill>
                  <a:blip r:embed="rId3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B1F10E0-A8CF-4FD8-A279-F49631DDB0C1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4065563" y="3795032"/>
              <a:ext cx="0" cy="227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178DE2-6B06-4FA7-BDC3-3378A5EEA626}"/>
                </a:ext>
              </a:extLst>
            </p:cNvPr>
            <p:cNvCxnSpPr>
              <a:cxnSpLocks/>
              <a:stCxn id="108" idx="2"/>
              <a:endCxn id="109" idx="0"/>
            </p:cNvCxnSpPr>
            <p:nvPr/>
          </p:nvCxnSpPr>
          <p:spPr>
            <a:xfrm>
              <a:off x="4065563" y="4392147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FB99CA6-12F5-4825-8870-B1E1B861735F}"/>
                    </a:ext>
                  </a:extLst>
                </p:cNvPr>
                <p:cNvSpPr txBox="1"/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{1,3}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FB99CA6-12F5-4825-8870-B1E1B8617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051" y="5238531"/>
                  <a:ext cx="971023" cy="369332"/>
                </a:xfrm>
                <a:prstGeom prst="rect">
                  <a:avLst/>
                </a:prstGeom>
                <a:blipFill>
                  <a:blip r:embed="rId3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06B0F9C-95AA-4F2D-8868-812DF96A81AF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4065563" y="5000005"/>
              <a:ext cx="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C46B6DA-4970-49CA-95B4-F50CAE6FDEBB}"/>
                    </a:ext>
                  </a:extLst>
                </p:cNvPr>
                <p:cNvSpPr txBox="1"/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{3}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C46B6DA-4970-49CA-95B4-F50CAE6FD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5846389"/>
                  <a:ext cx="971023" cy="369332"/>
                </a:xfrm>
                <a:prstGeom prst="rect">
                  <a:avLst/>
                </a:prstGeom>
                <a:blipFill>
                  <a:blip r:embed="rId3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8E0C72C-183A-4A79-B1BC-340F1101DB75}"/>
                </a:ext>
              </a:extLst>
            </p:cNvPr>
            <p:cNvCxnSpPr>
              <a:cxnSpLocks/>
              <a:stCxn id="112" idx="2"/>
              <a:endCxn id="114" idx="0"/>
            </p:cNvCxnSpPr>
            <p:nvPr/>
          </p:nvCxnSpPr>
          <p:spPr>
            <a:xfrm>
              <a:off x="4065563" y="5607863"/>
              <a:ext cx="9230" cy="238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5B086B8-682D-4B7B-9FEF-0F6132AAB01E}"/>
                    </a:ext>
                  </a:extLst>
                </p:cNvPr>
                <p:cNvSpPr txBox="1"/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{}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5B086B8-682D-4B7B-9FEF-0F6132AAB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281" y="6479116"/>
                  <a:ext cx="971023" cy="369332"/>
                </a:xfrm>
                <a:prstGeom prst="rect">
                  <a:avLst/>
                </a:prstGeom>
                <a:blipFill>
                  <a:blip r:embed="rId3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6C6D0B3-E844-42A6-9471-4C1359F53BDD}"/>
                </a:ext>
              </a:extLst>
            </p:cNvPr>
            <p:cNvCxnSpPr>
              <a:cxnSpLocks/>
              <a:stCxn id="114" idx="2"/>
              <a:endCxn id="116" idx="0"/>
            </p:cNvCxnSpPr>
            <p:nvPr/>
          </p:nvCxnSpPr>
          <p:spPr>
            <a:xfrm>
              <a:off x="4074793" y="6215721"/>
              <a:ext cx="0" cy="2633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BAB9261-3C13-40AB-A782-7114066958A1}"/>
              </a:ext>
            </a:extLst>
          </p:cNvPr>
          <p:cNvSpPr txBox="1"/>
          <p:nvPr/>
        </p:nvSpPr>
        <p:spPr>
          <a:xfrm>
            <a:off x="-27623" y="6488668"/>
            <a:ext cx="55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ym typeface="Wingdings" panose="05000000000000000000" pitchFamily="2" charset="2"/>
              </a:rPr>
              <a:t></a:t>
            </a:r>
            <a:endParaRPr lang="en-SG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A2CD241-9DB7-44AF-970F-0B3A9EA8CD72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F4F7FE0-6DB4-41A4-98D0-0A2AB3C4E9C1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4574406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Khan’s Algorithm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89</a:t>
            </a:fld>
            <a:endParaRPr lang="en-SG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9C624E-3EB5-46E7-A2D7-23293E36440E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06EA81-09AF-4C53-880F-1509738844E9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0F0B08-493C-4338-8EC5-BB75A506A39D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FB3B67-A5C8-427F-8680-1E4DA4A37160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731FD5-C1D2-4B37-9AEE-7808C852D5B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A67E3BD-99BE-4A9B-A7DD-367BC015A642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6F58409-DB94-4F7B-86FD-D642503F6CEF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D6ABC50-DBEB-4B1F-86D5-E78C308900F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BCC1A23-8109-4A85-BA04-FFC8A8BD498D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65F23D9-0855-4F16-B914-925C0FC3AEF8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B4B8774-4597-4318-BE78-826685C47788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5372DF0-6A03-4251-858D-C5A059C05AC2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7F7AF6-AD6A-4867-954E-0562F219CB4E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CAEC33-4163-4A0D-B88B-476F2A7BAF92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83FB57-7D12-4ABA-A5CE-4DCDE5947C79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DD5B81-C792-4481-A858-8586469A1FD0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3BC97-9C93-45F7-A667-EA4C36397A51}"/>
              </a:ext>
            </a:extLst>
          </p:cNvPr>
          <p:cNvSpPr txBox="1"/>
          <p:nvPr/>
        </p:nvSpPr>
        <p:spPr>
          <a:xfrm>
            <a:off x="583074" y="1137684"/>
            <a:ext cx="4036588" cy="523220"/>
          </a:xfrm>
          <a:prstGeom prst="rect">
            <a:avLst/>
          </a:prstGeom>
          <a:solidFill>
            <a:srgbClr val="0033CC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Kahn’s Algorithm (1962)</a:t>
            </a:r>
            <a:endParaRPr lang="en-SG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6D047-8C3C-4395-88EB-1C3A8246C3BA}"/>
                  </a:ext>
                </a:extLst>
              </p:cNvPr>
              <p:cNvSpPr txBox="1"/>
              <p:nvPr/>
            </p:nvSpPr>
            <p:spPr>
              <a:xfrm>
                <a:off x="537690" y="1743858"/>
                <a:ext cx="76995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Input: A finite set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a partial order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.</a:t>
                </a:r>
                <a:endParaRPr lang="en-SG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6D047-8C3C-4395-88EB-1C3A8246C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1743858"/>
                <a:ext cx="7699582" cy="461665"/>
              </a:xfrm>
              <a:prstGeom prst="rect">
                <a:avLst/>
              </a:prstGeom>
              <a:blipFill>
                <a:blip r:embed="rId3"/>
                <a:stretch>
                  <a:fillRect l="-1188" t="-10526" b="-289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9A7DF0-F506-44E0-A752-70550BE01DB3}"/>
                  </a:ext>
                </a:extLst>
              </p:cNvPr>
              <p:cNvSpPr txBox="1"/>
              <p:nvPr/>
            </p:nvSpPr>
            <p:spPr>
              <a:xfrm>
                <a:off x="537690" y="4305469"/>
                <a:ext cx="7699582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69988" indent="-1169988">
                  <a:tabLst>
                    <a:tab pos="1169988" algn="l"/>
                  </a:tabLst>
                </a:pPr>
                <a:r>
                  <a:rPr lang="en-US" sz="2400" dirty="0"/>
                  <a:t>Output: 	A linearization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defined by setting, for all indices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≼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9A7DF0-F506-44E0-A752-70550BE0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4305469"/>
                <a:ext cx="7699582" cy="1230080"/>
              </a:xfrm>
              <a:prstGeom prst="rect">
                <a:avLst/>
              </a:prstGeom>
              <a:blipFill>
                <a:blip r:embed="rId4"/>
                <a:stretch>
                  <a:fillRect l="-1188" t="-3960" b="-39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46D5F-48CC-4EE9-B4CA-1EF0B22CEAA5}"/>
                  </a:ext>
                </a:extLst>
              </p:cNvPr>
              <p:cNvSpPr txBox="1"/>
              <p:nvPr/>
            </p:nvSpPr>
            <p:spPr>
              <a:xfrm>
                <a:off x="537690" y="2286000"/>
                <a:ext cx="769958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46088" indent="-446088"/>
                <a:r>
                  <a:rPr lang="en-US" sz="2400" dirty="0"/>
                  <a:t>1.	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r>
                  <a:rPr lang="en-SG" sz="2400" dirty="0"/>
                  <a:t>.</a:t>
                </a:r>
              </a:p>
              <a:p>
                <a:pPr marL="446088" indent="-446088"/>
                <a:r>
                  <a:rPr lang="en-SG" sz="2400" dirty="0"/>
                  <a:t>2.	Repeat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446088" indent="-446088">
                  <a:tabLst>
                    <a:tab pos="1169988" algn="l"/>
                  </a:tabLst>
                </a:pPr>
                <a:r>
                  <a:rPr lang="en-SG" sz="2400" dirty="0"/>
                  <a:t>	2.1.	find a minimal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 dirty="0"/>
                  <a:t> wrt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endParaRPr lang="en-SG" sz="2400" dirty="0"/>
              </a:p>
              <a:p>
                <a:pPr marL="446088" indent="-446088">
                  <a:tabLst>
                    <a:tab pos="1169988" algn="l"/>
                  </a:tabLst>
                </a:pPr>
                <a:r>
                  <a:rPr lang="en-SG" sz="2400" dirty="0"/>
                  <a:t>	2.2.	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\ 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SG" sz="2400" dirty="0"/>
              </a:p>
              <a:p>
                <a:pPr marL="446088" indent="-446088">
                  <a:tabLst>
                    <a:tab pos="1169988" algn="l"/>
                  </a:tabLst>
                </a:pPr>
                <a:r>
                  <a:rPr lang="en-SG" sz="2400" dirty="0"/>
                  <a:t>	2.3.	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46D5F-48CC-4EE9-B4CA-1EF0B22CE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90" y="2286000"/>
                <a:ext cx="7699582" cy="1938992"/>
              </a:xfrm>
              <a:prstGeom prst="rect">
                <a:avLst/>
              </a:prstGeom>
              <a:blipFill>
                <a:blip r:embed="rId5"/>
                <a:stretch>
                  <a:fillRect l="-1188" t="-2516" b="-62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 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Relations on Sets </a:t>
            </a:r>
            <a:r>
              <a:rPr lang="en-SG" sz="1200" dirty="0">
                <a:solidFill>
                  <a:schemeClr val="bg1"/>
                </a:solidFill>
              </a:rPr>
              <a:t>	Reflexivity, Symmetry and Transitivity 	Equivalence Relations	Partial Order Relations</a:t>
            </a:r>
            <a:endParaRPr lang="en-SG" sz="10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61022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Definitions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9</a:t>
            </a:fld>
            <a:endParaRPr lang="en-SG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509DF1-1E99-439C-A00D-470FD59AB113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D7F606-434F-4376-8D55-CECB9B6C101F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4CCC8F-D1B2-48D2-820F-0A7F904A1461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812277-F78D-4A10-8A2D-2BC8685B1FEB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DE41BB-11AA-4E26-9DA3-588A3790CCAD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96A7CF-799D-46D4-A7B1-5384A21A7387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786E6E-EF76-4C2C-8B14-A403B0A10810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BBF3F5-DF8C-4D6C-AFBB-365131637007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69739" y="922687"/>
            <a:ext cx="8238334" cy="2168037"/>
            <a:chOff x="993228" y="4598517"/>
            <a:chExt cx="8238334" cy="2168037"/>
          </a:xfrm>
        </p:grpSpPr>
        <p:sp>
          <p:nvSpPr>
            <p:cNvPr id="35" name="Rectangle 34"/>
            <p:cNvSpPr/>
            <p:nvPr/>
          </p:nvSpPr>
          <p:spPr>
            <a:xfrm>
              <a:off x="993228" y="4598518"/>
              <a:ext cx="8238334" cy="21398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93228" y="4598517"/>
              <a:ext cx="8238334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9374" y="4598517"/>
              <a:ext cx="6328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Definitions: Domain, Co-domain, 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09374" y="5089172"/>
                  <a:ext cx="8109150" cy="1677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Let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200" dirty="0"/>
                    <a:t> be sets and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 be a relation from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200" dirty="0"/>
                    <a:t> to </a:t>
                  </a:r>
                  <a14:m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200" dirty="0"/>
                    <a:t>. </a:t>
                  </a:r>
                </a:p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The </a:t>
                  </a:r>
                  <a:r>
                    <a:rPr lang="en-US" sz="2200" b="1" dirty="0"/>
                    <a:t>domain</a:t>
                  </a:r>
                  <a:r>
                    <a:rPr lang="en-US" sz="2200" dirty="0"/>
                    <a:t> of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, </a:t>
                  </a:r>
                  <a14:m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2200" dirty="0"/>
                    <a:t>, is the set </a:t>
                  </a:r>
                  <a14:m>
                    <m:oMath xmlns:m="http://schemas.openxmlformats.org/officeDocument/2006/math">
                      <m:r>
                        <a:rPr lang="en-US" sz="2200" b="0" i="0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𝑎𝑅𝑏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some</m:t>
                      </m:r>
                      <m:r>
                        <a:rPr lang="en-US" sz="2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200" dirty="0"/>
                    <a:t>.</a:t>
                  </a:r>
                </a:p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The </a:t>
                  </a:r>
                  <a:r>
                    <a:rPr lang="en-US" sz="2200" b="1" dirty="0"/>
                    <a:t>co-domain</a:t>
                  </a:r>
                  <a:r>
                    <a:rPr lang="en-US" sz="2200" dirty="0"/>
                    <a:t> of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, </a:t>
                  </a:r>
                  <a14:m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𝑐𝑜𝐷𝑜𝑚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/>
                    <a:t>, is the set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200" dirty="0"/>
                    <a:t>.</a:t>
                  </a:r>
                </a:p>
                <a:p>
                  <a:pPr>
                    <a:spcAft>
                      <a:spcPts val="600"/>
                    </a:spcAft>
                  </a:pPr>
                  <a:r>
                    <a:rPr lang="en-US" sz="2200" dirty="0"/>
                    <a:t>The </a:t>
                  </a:r>
                  <a:r>
                    <a:rPr lang="en-US" sz="2200" b="1" dirty="0"/>
                    <a:t>range</a:t>
                  </a:r>
                  <a:r>
                    <a:rPr lang="en-US" sz="2200" dirty="0"/>
                    <a:t> of </a:t>
                  </a:r>
                  <a14:m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200" dirty="0"/>
                    <a:t>, </a:t>
                  </a:r>
                  <a14:m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a14:m>
                  <a:r>
                    <a:rPr lang="en-US" sz="2200" dirty="0"/>
                    <a:t> , is the set </a:t>
                  </a:r>
                  <a14:m>
                    <m:oMath xmlns:m="http://schemas.openxmlformats.org/officeDocument/2006/math">
                      <m:r>
                        <a:rPr lang="en-US" sz="2200" b="0" i="0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𝑎𝑅𝑏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some</m:t>
                      </m:r>
                      <m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200" dirty="0"/>
                    <a:t>.</a:t>
                  </a: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4" y="5089172"/>
                  <a:ext cx="8109150" cy="1677382"/>
                </a:xfrm>
                <a:prstGeom prst="rect">
                  <a:avLst/>
                </a:prstGeom>
                <a:blipFill>
                  <a:blip r:embed="rId3"/>
                  <a:stretch>
                    <a:fillRect l="-977" t="-2545" b="-654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4114800" y="296055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3368" y="3293974"/>
                <a:ext cx="7724891" cy="276998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#4:</a:t>
                </a:r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={1,2,3}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</m:oMath>
                </a14:m>
                <a:r>
                  <a:rPr lang="en-US" sz="2400" dirty="0"/>
                  <a:t>, and define a relation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as follows:</a:t>
                </a:r>
              </a:p>
              <a:p>
                <a:pPr>
                  <a:spcAft>
                    <a:spcPts val="1200"/>
                  </a:spcAft>
                  <a:tabLst>
                    <a:tab pos="969963" algn="l"/>
                  </a:tabLst>
                </a:pPr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alt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alt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.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𝐷𝑜𝑚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𝑐𝑜𝐷𝑜𝑚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68" y="3293974"/>
                <a:ext cx="7724891" cy="2769989"/>
              </a:xfrm>
              <a:prstGeom prst="rect">
                <a:avLst/>
              </a:prstGeom>
              <a:blipFill>
                <a:blip r:embed="rId4"/>
                <a:stretch>
                  <a:fillRect l="-1263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792AEF84-AB6A-4C72-A350-CCDD47A7B812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5179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DC5DA8C-CE3B-466F-8F70-58FC40AAB5F5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DEFD94-64F0-4BCB-9421-9F1BA2B67222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D62742-CE45-4A3F-BA21-4609D0C0547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F153E2D-DB72-4E8B-9EFD-9ED4AAFD7E6C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3CACF81-5A90-42EC-A756-1CF5CB8319DF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4179CE0-8DCF-4EFF-9E8E-C4352DFBD2C4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1DB6092-3D64-49FD-9A7C-E0D838CBBC70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65799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96558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Khan’s Algorithm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90</a:t>
            </a:fld>
            <a:endParaRPr lang="en-SG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9C624E-3EB5-46E7-A2D7-23293E36440E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06EA81-09AF-4C53-880F-1509738844E9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0F0B08-493C-4338-8EC5-BB75A506A39D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FB3B67-A5C8-427F-8680-1E4DA4A37160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731FD5-C1D2-4B37-9AEE-7808C852D5B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A67E3BD-99BE-4A9B-A7DD-367BC015A642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6F58409-DB94-4F7B-86FD-D642503F6CEF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D6ABC50-DBEB-4B1F-86D5-E78C308900F1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BCC1A23-8109-4A85-BA04-FFC8A8BD498D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65F23D9-0855-4F16-B914-925C0FC3AEF8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B4B8774-4597-4318-BE78-826685C47788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5372DF0-6A03-4251-858D-C5A059C05AC2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7F7AF6-AD6A-4867-954E-0562F219CB4E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CAEC33-4163-4A0D-B88B-476F2A7BAF92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83FB57-7D12-4ABA-A5CE-4DCDE5947C79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DD5B81-C792-4481-A858-8586469A1FD0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1C3C9-BCC5-4B74-9B38-F554E629397D}"/>
                  </a:ext>
                </a:extLst>
              </p:cNvPr>
              <p:cNvSpPr txBox="1"/>
              <p:nvPr/>
            </p:nvSpPr>
            <p:spPr>
              <a:xfrm>
                <a:off x="188364" y="936657"/>
                <a:ext cx="58320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#26: </a:t>
                </a:r>
                <a:r>
                  <a:rPr lang="en-US" sz="2400" dirty="0"/>
                  <a:t>A run of the Kahn’s algorithm on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e>
                    </m:d>
                  </m:oMath>
                </a14:m>
                <a:r>
                  <a:rPr lang="en-US" sz="2400" dirty="0"/>
                  <a:t> partially ordered by the divisibility relation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1C3C9-BCC5-4B74-9B38-F554E6293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64" y="936657"/>
                <a:ext cx="5832050" cy="1200329"/>
              </a:xfrm>
              <a:prstGeom prst="rect">
                <a:avLst/>
              </a:prstGeom>
              <a:blipFill>
                <a:blip r:embed="rId3"/>
                <a:stretch>
                  <a:fillRect l="-1672" t="-4061" b="-10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758A8B9-593B-4219-A379-26ADA7EA2368}"/>
              </a:ext>
            </a:extLst>
          </p:cNvPr>
          <p:cNvGrpSpPr/>
          <p:nvPr/>
        </p:nvGrpSpPr>
        <p:grpSpPr>
          <a:xfrm>
            <a:off x="5901716" y="759969"/>
            <a:ext cx="1722193" cy="2061811"/>
            <a:chOff x="2754015" y="2743159"/>
            <a:chExt cx="3758510" cy="365558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4D940A-6709-4A14-9239-8E2161FAD628}"/>
                </a:ext>
              </a:extLst>
            </p:cNvPr>
            <p:cNvGrpSpPr/>
            <p:nvPr/>
          </p:nvGrpSpPr>
          <p:grpSpPr>
            <a:xfrm>
              <a:off x="2754015" y="2743159"/>
              <a:ext cx="3758510" cy="3655585"/>
              <a:chOff x="2754015" y="2743159"/>
              <a:chExt cx="3758510" cy="36555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DBE2B5A-154E-4158-8A02-22D9DFC332DF}"/>
                      </a:ext>
                    </a:extLst>
                  </p:cNvPr>
                  <p:cNvSpPr txBox="1"/>
                  <p:nvPr/>
                </p:nvSpPr>
                <p:spPr>
                  <a:xfrm>
                    <a:off x="3833671" y="2743159"/>
                    <a:ext cx="1575682" cy="6548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oMath>
                      </m:oMathPara>
                    </a14:m>
                    <a:endParaRPr lang="en-SG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DBE2B5A-154E-4158-8A02-22D9DFC33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3671" y="2743159"/>
                    <a:ext cx="1575682" cy="6548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A79F23D-A68C-47A1-B8DF-E1B11706AD58}"/>
                      </a:ext>
                    </a:extLst>
                  </p:cNvPr>
                  <p:cNvSpPr txBox="1"/>
                  <p:nvPr/>
                </p:nvSpPr>
                <p:spPr>
                  <a:xfrm>
                    <a:off x="2754015" y="3689074"/>
                    <a:ext cx="1018477" cy="6548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SG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A79F23D-A68C-47A1-B8DF-E1B11706AD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015" y="3689074"/>
                    <a:ext cx="1018477" cy="6548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DA8F60E-9757-4E37-A9B0-80038BE34467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226" y="3689074"/>
                    <a:ext cx="1018477" cy="6548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SG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DA8F60E-9757-4E37-A9B0-80038BE34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226" y="3689074"/>
                    <a:ext cx="1018477" cy="6548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5431C33B-FDF0-42FB-BB29-E29709BE5824}"/>
                      </a:ext>
                    </a:extLst>
                  </p:cNvPr>
                  <p:cNvSpPr txBox="1"/>
                  <p:nvPr/>
                </p:nvSpPr>
                <p:spPr>
                  <a:xfrm>
                    <a:off x="5494048" y="3689074"/>
                    <a:ext cx="1018477" cy="6548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en-SG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5431C33B-FDF0-42FB-BB29-E29709BE58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4048" y="3689074"/>
                    <a:ext cx="1018477" cy="65482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AE07AF02-14EE-4594-948C-17ADE67F6FE0}"/>
                      </a:ext>
                    </a:extLst>
                  </p:cNvPr>
                  <p:cNvSpPr txBox="1"/>
                  <p:nvPr/>
                </p:nvSpPr>
                <p:spPr>
                  <a:xfrm>
                    <a:off x="2754015" y="4781680"/>
                    <a:ext cx="1018477" cy="6548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SG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AE07AF02-14EE-4594-948C-17ADE67F6F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4015" y="4781680"/>
                    <a:ext cx="1018477" cy="6548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CCAAD1A-63D4-47A4-88DF-F7C73F66F79E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226" y="4781680"/>
                    <a:ext cx="1018477" cy="6548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SG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CCAAD1A-63D4-47A4-88DF-F7C73F66F7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226" y="4781680"/>
                    <a:ext cx="1018477" cy="6548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E6B9DF55-A032-4388-B902-58F9B42DF7BA}"/>
                      </a:ext>
                    </a:extLst>
                  </p:cNvPr>
                  <p:cNvSpPr txBox="1"/>
                  <p:nvPr/>
                </p:nvSpPr>
                <p:spPr>
                  <a:xfrm>
                    <a:off x="5494048" y="4781680"/>
                    <a:ext cx="1018477" cy="6548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SG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E6B9DF55-A032-4388-B902-58F9B42DF7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4048" y="4781680"/>
                    <a:ext cx="1018477" cy="6548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094F0D3-DE6F-4E65-B02B-FC6F196FAE9A}"/>
                      </a:ext>
                    </a:extLst>
                  </p:cNvPr>
                  <p:cNvSpPr txBox="1"/>
                  <p:nvPr/>
                </p:nvSpPr>
                <p:spPr>
                  <a:xfrm>
                    <a:off x="4112226" y="5743919"/>
                    <a:ext cx="1018477" cy="6548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SG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094F0D3-DE6F-4E65-B02B-FC6F196FAE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226" y="5743919"/>
                    <a:ext cx="1018477" cy="6548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EB7F82-0C0B-446D-9A14-2928421A44E2}"/>
                </a:ext>
              </a:extLst>
            </p:cNvPr>
            <p:cNvGrpSpPr/>
            <p:nvPr/>
          </p:nvGrpSpPr>
          <p:grpSpPr>
            <a:xfrm>
              <a:off x="3263254" y="3289462"/>
              <a:ext cx="2740032" cy="2584824"/>
              <a:chOff x="3263254" y="3289462"/>
              <a:chExt cx="2740032" cy="2584824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7426BE6-1A21-4195-9FE8-E0E43E7A3D38}"/>
                  </a:ext>
                </a:extLst>
              </p:cNvPr>
              <p:cNvCxnSpPr>
                <a:cxnSpLocks/>
                <a:stCxn id="68" idx="2"/>
                <a:endCxn id="70" idx="0"/>
              </p:cNvCxnSpPr>
              <p:nvPr/>
            </p:nvCxnSpPr>
            <p:spPr>
              <a:xfrm flipH="1">
                <a:off x="4621464" y="3397984"/>
                <a:ext cx="48" cy="2910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A633B99-8357-4D5B-8B97-53E19CD52770}"/>
                  </a:ext>
                </a:extLst>
              </p:cNvPr>
              <p:cNvCxnSpPr>
                <a:cxnSpLocks/>
                <a:stCxn id="73" idx="2"/>
                <a:endCxn id="75" idx="0"/>
              </p:cNvCxnSpPr>
              <p:nvPr/>
            </p:nvCxnSpPr>
            <p:spPr>
              <a:xfrm>
                <a:off x="4621464" y="5436505"/>
                <a:ext cx="0" cy="3074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01EFCA6-7570-4294-A5C2-617EFD498703}"/>
                  </a:ext>
                </a:extLst>
              </p:cNvPr>
              <p:cNvCxnSpPr>
                <a:cxnSpLocks/>
                <a:stCxn id="69" idx="2"/>
                <a:endCxn id="72" idx="0"/>
              </p:cNvCxnSpPr>
              <p:nvPr/>
            </p:nvCxnSpPr>
            <p:spPr>
              <a:xfrm>
                <a:off x="3263254" y="4343899"/>
                <a:ext cx="0" cy="4377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198A6E9-3F02-47B6-9FE8-6DD4D5CC3359}"/>
                  </a:ext>
                </a:extLst>
              </p:cNvPr>
              <p:cNvCxnSpPr>
                <a:cxnSpLocks/>
                <a:stCxn id="71" idx="2"/>
                <a:endCxn id="74" idx="0"/>
              </p:cNvCxnSpPr>
              <p:nvPr/>
            </p:nvCxnSpPr>
            <p:spPr>
              <a:xfrm>
                <a:off x="6003286" y="4343899"/>
                <a:ext cx="0" cy="4377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17AF904-F615-4FAD-B2F3-4991C63341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6759" y="3289462"/>
                <a:ext cx="939853" cy="4407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AEC340-53BF-4C2A-A457-B8F7FD0BFB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523" y="3289462"/>
                <a:ext cx="939853" cy="4407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6B37558-C41D-4571-919E-CD8C21D0CECD}"/>
                  </a:ext>
                </a:extLst>
              </p:cNvPr>
              <p:cNvGrpSpPr/>
              <p:nvPr/>
            </p:nvGrpSpPr>
            <p:grpSpPr>
              <a:xfrm>
                <a:off x="3478110" y="4211420"/>
                <a:ext cx="805407" cy="551877"/>
                <a:chOff x="3478111" y="4211420"/>
                <a:chExt cx="805407" cy="551877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DC5A579-E906-4200-8C85-55BF31C78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4C2B385D-AD63-4355-A7D1-34BE31C5E4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984199-F499-4B91-8723-698AE0B73678}"/>
                  </a:ext>
                </a:extLst>
              </p:cNvPr>
              <p:cNvGrpSpPr/>
              <p:nvPr/>
            </p:nvGrpSpPr>
            <p:grpSpPr>
              <a:xfrm>
                <a:off x="4901202" y="4211420"/>
                <a:ext cx="805407" cy="551877"/>
                <a:chOff x="3478111" y="4211420"/>
                <a:chExt cx="805407" cy="551877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36BB0A9-80A9-4DDB-B11D-FCA624295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3C32904-60C9-4DAA-8E01-2EFD77B703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78111" y="4211420"/>
                  <a:ext cx="805407" cy="5518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5DE58CA-F92F-44F7-AA07-1B951A138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8110" y="5322409"/>
                <a:ext cx="805407" cy="5518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065BCE1-4CA7-43F6-80DB-1D1537D447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01202" y="5322409"/>
                <a:ext cx="805407" cy="5518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89353-3C6D-407E-961C-120D24202E8E}"/>
                  </a:ext>
                </a:extLst>
              </p:cNvPr>
              <p:cNvSpPr txBox="1"/>
              <p:nvPr/>
            </p:nvSpPr>
            <p:spPr>
              <a:xfrm>
                <a:off x="221549" y="2282225"/>
                <a:ext cx="36522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>
                    <a:solidFill>
                      <a:srgbClr val="C0000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e>
                    </m:d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89353-3C6D-407E-961C-120D24202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2282225"/>
                <a:ext cx="3652221" cy="400110"/>
              </a:xfrm>
              <a:prstGeom prst="rect">
                <a:avLst/>
              </a:prstGeom>
              <a:blipFill>
                <a:blip r:embed="rId12"/>
                <a:stretch>
                  <a:fillRect l="-1336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43D842-19BF-454B-89A0-470CBFAB5FF0}"/>
                  </a:ext>
                </a:extLst>
              </p:cNvPr>
              <p:cNvSpPr txBox="1"/>
              <p:nvPr/>
            </p:nvSpPr>
            <p:spPr>
              <a:xfrm>
                <a:off x="221549" y="2689038"/>
                <a:ext cx="4466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/>
                  <a:t>1 is the only minimal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SG" sz="20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843D842-19BF-454B-89A0-470CBFAB5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2689038"/>
                <a:ext cx="4466368" cy="400110"/>
              </a:xfrm>
              <a:prstGeom prst="rect">
                <a:avLst/>
              </a:prstGeom>
              <a:blipFill>
                <a:blip r:embed="rId13"/>
                <a:stretch>
                  <a:fillRect l="-1091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1A89F5A-2B72-4D05-A89B-D7E5A63F6C1B}"/>
                  </a:ext>
                </a:extLst>
              </p:cNvPr>
              <p:cNvSpPr txBox="1"/>
              <p:nvPr/>
            </p:nvSpPr>
            <p:spPr>
              <a:xfrm>
                <a:off x="4559604" y="2819567"/>
                <a:ext cx="3440332" cy="41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sz="2000" dirty="0">
                    <a:solidFill>
                      <a:srgbClr val="C0000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≔1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\ {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1}</m:t>
                    </m:r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.</a:t>
                </a:r>
                <a:endParaRPr lang="en-S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1A89F5A-2B72-4D05-A89B-D7E5A63F6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4" y="2819567"/>
                <a:ext cx="3440332" cy="412990"/>
              </a:xfrm>
              <a:prstGeom prst="rect">
                <a:avLst/>
              </a:prstGeom>
              <a:blipFill>
                <a:blip r:embed="rId14"/>
                <a:stretch>
                  <a:fillRect l="-1950" t="-8955" r="-709" b="-238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2DA89A-C5C3-4FFA-A593-644C2D4A6002}"/>
                  </a:ext>
                </a:extLst>
              </p:cNvPr>
              <p:cNvSpPr txBox="1"/>
              <p:nvPr/>
            </p:nvSpPr>
            <p:spPr>
              <a:xfrm>
                <a:off x="221549" y="3060997"/>
                <a:ext cx="4637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/>
                  <a:t>2,3,5 are the minimal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0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2DA89A-C5C3-4FFA-A593-644C2D4A6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3060997"/>
                <a:ext cx="4637430" cy="400110"/>
              </a:xfrm>
              <a:prstGeom prst="rect">
                <a:avLst/>
              </a:prstGeom>
              <a:blipFill>
                <a:blip r:embed="rId15"/>
                <a:stretch>
                  <a:fillRect l="-1051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DE0DB5D-14A8-43F8-B380-2446454232A2}"/>
                  </a:ext>
                </a:extLst>
              </p:cNvPr>
              <p:cNvSpPr txBox="1"/>
              <p:nvPr/>
            </p:nvSpPr>
            <p:spPr>
              <a:xfrm>
                <a:off x="4559604" y="3226438"/>
                <a:ext cx="3489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sz="2000" dirty="0">
                    <a:solidFill>
                      <a:srgbClr val="C0000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≔3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\ {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3}</m:t>
                    </m:r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.</a:t>
                </a:r>
                <a:endParaRPr lang="en-S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DE0DB5D-14A8-43F8-B380-244645423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4" y="3226438"/>
                <a:ext cx="3489244" cy="400110"/>
              </a:xfrm>
              <a:prstGeom prst="rect">
                <a:avLst/>
              </a:prstGeom>
              <a:blipFill>
                <a:blip r:embed="rId16"/>
                <a:stretch>
                  <a:fillRect l="-1923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76CE3EE-DAA0-441A-9EB5-F63CEBBCB500}"/>
                  </a:ext>
                </a:extLst>
              </p:cNvPr>
              <p:cNvSpPr txBox="1"/>
              <p:nvPr/>
            </p:nvSpPr>
            <p:spPr>
              <a:xfrm>
                <a:off x="221549" y="3438793"/>
                <a:ext cx="43756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/>
                  <a:t>2,5 are the minimal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SG" sz="20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76CE3EE-DAA0-441A-9EB5-F63CEBBCB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3438793"/>
                <a:ext cx="4375603" cy="400110"/>
              </a:xfrm>
              <a:prstGeom prst="rect">
                <a:avLst/>
              </a:prstGeom>
              <a:blipFill>
                <a:blip r:embed="rId17"/>
                <a:stretch>
                  <a:fillRect l="-1114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116C28A-FF21-4775-B146-F1E4C48E25D2}"/>
                  </a:ext>
                </a:extLst>
              </p:cNvPr>
              <p:cNvSpPr txBox="1"/>
              <p:nvPr/>
            </p:nvSpPr>
            <p:spPr>
              <a:xfrm>
                <a:off x="4559604" y="3617913"/>
                <a:ext cx="34892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sz="2000" dirty="0">
                    <a:solidFill>
                      <a:srgbClr val="C0000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≔2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\ {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2}</m:t>
                    </m:r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.</a:t>
                </a:r>
                <a:endParaRPr lang="en-S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116C28A-FF21-4775-B146-F1E4C48E2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4" y="3617913"/>
                <a:ext cx="3489243" cy="400110"/>
              </a:xfrm>
              <a:prstGeom prst="rect">
                <a:avLst/>
              </a:prstGeom>
              <a:blipFill>
                <a:blip r:embed="rId18"/>
                <a:stretch>
                  <a:fillRect l="-1923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00AD95E-A570-4C2B-B6C1-9FA6FFA8C6B4}"/>
                  </a:ext>
                </a:extLst>
              </p:cNvPr>
              <p:cNvSpPr txBox="1"/>
              <p:nvPr/>
            </p:nvSpPr>
            <p:spPr>
              <a:xfrm>
                <a:off x="221549" y="3824149"/>
                <a:ext cx="43756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/>
                  <a:t>5,6 are the minimal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SG" sz="20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00AD95E-A570-4C2B-B6C1-9FA6FFA8C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3824149"/>
                <a:ext cx="4375603" cy="400110"/>
              </a:xfrm>
              <a:prstGeom prst="rect">
                <a:avLst/>
              </a:prstGeom>
              <a:blipFill>
                <a:blip r:embed="rId19"/>
                <a:stretch>
                  <a:fillRect l="-1114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4C34D05-6335-45CB-A0A7-CA994EF27630}"/>
                  </a:ext>
                </a:extLst>
              </p:cNvPr>
              <p:cNvSpPr txBox="1"/>
              <p:nvPr/>
            </p:nvSpPr>
            <p:spPr>
              <a:xfrm>
                <a:off x="4559604" y="3984685"/>
                <a:ext cx="35440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sz="2000" dirty="0">
                    <a:solidFill>
                      <a:srgbClr val="C0000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≔6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\ {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6}</m:t>
                    </m:r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.</a:t>
                </a:r>
                <a:endParaRPr lang="en-S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4C34D05-6335-45CB-A0A7-CA994EF2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4" y="3984685"/>
                <a:ext cx="3544019" cy="400110"/>
              </a:xfrm>
              <a:prstGeom prst="rect">
                <a:avLst/>
              </a:prstGeom>
              <a:blipFill>
                <a:blip r:embed="rId20"/>
                <a:stretch>
                  <a:fillRect l="-1893" t="-9231" b="-2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09922B6-D0EC-4F98-95C1-AAEFD493C380}"/>
                  </a:ext>
                </a:extLst>
              </p:cNvPr>
              <p:cNvSpPr txBox="1"/>
              <p:nvPr/>
            </p:nvSpPr>
            <p:spPr>
              <a:xfrm>
                <a:off x="221549" y="4219272"/>
                <a:ext cx="43756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/>
                  <a:t>5 is the only minimal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SG" sz="20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09922B6-D0EC-4F98-95C1-AAEFD493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4219272"/>
                <a:ext cx="4375603" cy="400110"/>
              </a:xfrm>
              <a:prstGeom prst="rect">
                <a:avLst/>
              </a:prstGeom>
              <a:blipFill>
                <a:blip r:embed="rId21"/>
                <a:stretch>
                  <a:fillRect l="-1114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B42406F-E9F7-4D88-80BF-A52D15F81320}"/>
                  </a:ext>
                </a:extLst>
              </p:cNvPr>
              <p:cNvSpPr txBox="1"/>
              <p:nvPr/>
            </p:nvSpPr>
            <p:spPr>
              <a:xfrm>
                <a:off x="4559604" y="4388920"/>
                <a:ext cx="369886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sz="2000" dirty="0">
                    <a:solidFill>
                      <a:srgbClr val="C0000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≔5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\ {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5}</m:t>
                    </m:r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.</a:t>
                </a:r>
                <a:endParaRPr lang="en-S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B42406F-E9F7-4D88-80BF-A52D15F8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4" y="4388920"/>
                <a:ext cx="3698869" cy="400109"/>
              </a:xfrm>
              <a:prstGeom prst="rect">
                <a:avLst/>
              </a:prstGeom>
              <a:blipFill>
                <a:blip r:embed="rId22"/>
                <a:stretch>
                  <a:fillRect l="-1812" t="-9091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CED1A94-0748-4C99-BFF7-018909ACF061}"/>
                  </a:ext>
                </a:extLst>
              </p:cNvPr>
              <p:cNvSpPr txBox="1"/>
              <p:nvPr/>
            </p:nvSpPr>
            <p:spPr>
              <a:xfrm>
                <a:off x="221549" y="4619382"/>
                <a:ext cx="4466368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/>
                  <a:t>10,15 are the minimal elements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SG" sz="20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CED1A94-0748-4C99-BFF7-018909ACF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4619382"/>
                <a:ext cx="4466368" cy="400109"/>
              </a:xfrm>
              <a:prstGeom prst="rect">
                <a:avLst/>
              </a:prstGeom>
              <a:blipFill>
                <a:blip r:embed="rId23"/>
                <a:stretch>
                  <a:fillRect l="-1091" t="-9231" r="-955" b="-2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8E09D8C-781D-4A76-9F3A-C35FE1FBB5CD}"/>
                  </a:ext>
                </a:extLst>
              </p:cNvPr>
              <p:cNvSpPr txBox="1"/>
              <p:nvPr/>
            </p:nvSpPr>
            <p:spPr>
              <a:xfrm>
                <a:off x="4559604" y="4790776"/>
                <a:ext cx="369886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sz="2000" dirty="0">
                    <a:solidFill>
                      <a:srgbClr val="C0000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≔15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\ {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15}</m:t>
                    </m:r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.</a:t>
                </a:r>
                <a:endParaRPr lang="en-S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8E09D8C-781D-4A76-9F3A-C35FE1FBB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04" y="4790776"/>
                <a:ext cx="3698869" cy="400109"/>
              </a:xfrm>
              <a:prstGeom prst="rect">
                <a:avLst/>
              </a:prstGeom>
              <a:blipFill>
                <a:blip r:embed="rId24"/>
                <a:stretch>
                  <a:fillRect l="-1812" t="-9091" r="-1318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CDDEF91-7FAC-42E7-B09C-713A8DA34C90}"/>
                  </a:ext>
                </a:extLst>
              </p:cNvPr>
              <p:cNvSpPr txBox="1"/>
              <p:nvPr/>
            </p:nvSpPr>
            <p:spPr>
              <a:xfrm>
                <a:off x="221549" y="5014504"/>
                <a:ext cx="4466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/>
                  <a:t>10 is the only minimal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SG" sz="20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CDDEF91-7FAC-42E7-B09C-713A8DA3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5014504"/>
                <a:ext cx="4466368" cy="400110"/>
              </a:xfrm>
              <a:prstGeom prst="rect">
                <a:avLst/>
              </a:prstGeom>
              <a:blipFill>
                <a:blip r:embed="rId25"/>
                <a:stretch>
                  <a:fillRect l="-1091" t="-9231" b="-2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38A5B8A-5ACE-41B0-81AB-EE207919FD51}"/>
                  </a:ext>
                </a:extLst>
              </p:cNvPr>
              <p:cNvSpPr txBox="1"/>
              <p:nvPr/>
            </p:nvSpPr>
            <p:spPr>
              <a:xfrm>
                <a:off x="4572000" y="5150152"/>
                <a:ext cx="3698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sz="2000" dirty="0">
                    <a:solidFill>
                      <a:srgbClr val="C0000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≔10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\ {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10}</m:t>
                    </m:r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.</a:t>
                </a:r>
                <a:endParaRPr lang="en-S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38A5B8A-5ACE-41B0-81AB-EE207919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50152"/>
                <a:ext cx="3698869" cy="400110"/>
              </a:xfrm>
              <a:prstGeom prst="rect">
                <a:avLst/>
              </a:prstGeom>
              <a:blipFill>
                <a:blip r:embed="rId26"/>
                <a:stretch>
                  <a:fillRect l="-1647" t="-9231" r="-1318" b="-2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EC668B9-F292-4E08-97DF-5A2AF5529D89}"/>
                  </a:ext>
                </a:extLst>
              </p:cNvPr>
              <p:cNvSpPr txBox="1"/>
              <p:nvPr/>
            </p:nvSpPr>
            <p:spPr>
              <a:xfrm>
                <a:off x="221549" y="5407023"/>
                <a:ext cx="4466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>
                    <a:sym typeface="Wingdings 2" panose="05020102010507070707" pitchFamily="18" charset="2"/>
                  </a:rPr>
                  <a:t>30</a:t>
                </a:r>
                <a:r>
                  <a:rPr lang="en-US" sz="2000" dirty="0"/>
                  <a:t> is the only minimal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SG" sz="2000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EC668B9-F292-4E08-97DF-5A2AF5529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5407023"/>
                <a:ext cx="4466368" cy="400110"/>
              </a:xfrm>
              <a:prstGeom prst="rect">
                <a:avLst/>
              </a:prstGeom>
              <a:blipFill>
                <a:blip r:embed="rId27"/>
                <a:stretch>
                  <a:fillRect l="-1091" t="-9091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AE7B2FE-4F7A-4BF0-BBBB-5B837C02055D}"/>
                  </a:ext>
                </a:extLst>
              </p:cNvPr>
              <p:cNvSpPr txBox="1"/>
              <p:nvPr/>
            </p:nvSpPr>
            <p:spPr>
              <a:xfrm>
                <a:off x="4572000" y="5542671"/>
                <a:ext cx="3698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sz="2000" dirty="0">
                    <a:solidFill>
                      <a:srgbClr val="C0000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≔30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\ {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30}</m:t>
                    </m:r>
                  </m:oMath>
                </a14:m>
                <a:r>
                  <a:rPr lang="en-SG" sz="2000" dirty="0">
                    <a:solidFill>
                      <a:srgbClr val="C00000"/>
                    </a:solidFill>
                  </a:rPr>
                  <a:t>.</a:t>
                </a:r>
                <a:endParaRPr lang="en-SG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AE7B2FE-4F7A-4BF0-BBBB-5B837C020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542671"/>
                <a:ext cx="3698869" cy="400110"/>
              </a:xfrm>
              <a:prstGeom prst="rect">
                <a:avLst/>
              </a:prstGeom>
              <a:blipFill>
                <a:blip r:embed="rId28"/>
                <a:stretch>
                  <a:fillRect l="-1647" t="-7576" r="-1318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D5580F9-9456-41BC-A6EC-1CE49F408E70}"/>
                  </a:ext>
                </a:extLst>
              </p:cNvPr>
              <p:cNvSpPr txBox="1"/>
              <p:nvPr/>
            </p:nvSpPr>
            <p:spPr>
              <a:xfrm>
                <a:off x="221549" y="5748608"/>
                <a:ext cx="4466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000" dirty="0"/>
                  <a:t> and so we stop.</a:t>
                </a:r>
                <a:endParaRPr lang="en-SG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D5580F9-9456-41BC-A6EC-1CE49F408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5748608"/>
                <a:ext cx="4466368" cy="400110"/>
              </a:xfrm>
              <a:prstGeom prst="rect">
                <a:avLst/>
              </a:prstGeom>
              <a:blipFill>
                <a:blip r:embed="rId29"/>
                <a:stretch>
                  <a:fillRect l="-1091" t="-7576" b="-257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E43A44D-D5B1-44F9-9573-38263F07BC87}"/>
              </a:ext>
            </a:extLst>
          </p:cNvPr>
          <p:cNvGrpSpPr/>
          <p:nvPr/>
        </p:nvGrpSpPr>
        <p:grpSpPr>
          <a:xfrm>
            <a:off x="8001685" y="1576472"/>
            <a:ext cx="971023" cy="607858"/>
            <a:chOff x="8001685" y="1576472"/>
            <a:chExt cx="971023" cy="607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844B925-3033-4713-A508-A80292560706}"/>
                    </a:ext>
                  </a:extLst>
                </p:cNvPr>
                <p:cNvSpPr txBox="1"/>
                <p:nvPr/>
              </p:nvSpPr>
              <p:spPr>
                <a:xfrm>
                  <a:off x="8001685" y="1576472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SG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844B925-3033-4713-A508-A80292560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685" y="1576472"/>
                  <a:ext cx="971023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B554FE-CB94-400B-A7B1-99E90B6C31BF}"/>
                </a:ext>
              </a:extLst>
            </p:cNvPr>
            <p:cNvCxnSpPr>
              <a:cxnSpLocks/>
              <a:stCxn id="94" idx="2"/>
              <a:endCxn id="98" idx="0"/>
            </p:cNvCxnSpPr>
            <p:nvPr/>
          </p:nvCxnSpPr>
          <p:spPr>
            <a:xfrm>
              <a:off x="8487197" y="1945804"/>
              <a:ext cx="0" cy="23852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DA61FA-50A1-429D-BABE-A9218B46BA6D}"/>
              </a:ext>
            </a:extLst>
          </p:cNvPr>
          <p:cNvGrpSpPr/>
          <p:nvPr/>
        </p:nvGrpSpPr>
        <p:grpSpPr>
          <a:xfrm>
            <a:off x="8001685" y="979357"/>
            <a:ext cx="971023" cy="597115"/>
            <a:chOff x="8001685" y="979357"/>
            <a:chExt cx="971023" cy="59711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072EA2B-B08E-4AC3-9CF0-E219419829AE}"/>
                </a:ext>
              </a:extLst>
            </p:cNvPr>
            <p:cNvCxnSpPr>
              <a:cxnSpLocks/>
              <a:stCxn id="97" idx="2"/>
              <a:endCxn id="94" idx="0"/>
            </p:cNvCxnSpPr>
            <p:nvPr/>
          </p:nvCxnSpPr>
          <p:spPr>
            <a:xfrm>
              <a:off x="8487197" y="1348689"/>
              <a:ext cx="0" cy="22778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043473A-6692-40CE-9125-D8E45068F721}"/>
                    </a:ext>
                  </a:extLst>
                </p:cNvPr>
                <p:cNvSpPr txBox="1"/>
                <p:nvPr/>
              </p:nvSpPr>
              <p:spPr>
                <a:xfrm>
                  <a:off x="8001685" y="979357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oMath>
                    </m:oMathPara>
                  </a14:m>
                  <a:endParaRPr lang="en-SG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043473A-6692-40CE-9125-D8E45068F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685" y="979357"/>
                  <a:ext cx="971023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037DF1-D48B-480A-8E0B-A4B3808B1379}"/>
              </a:ext>
            </a:extLst>
          </p:cNvPr>
          <p:cNvGrpSpPr/>
          <p:nvPr/>
        </p:nvGrpSpPr>
        <p:grpSpPr>
          <a:xfrm>
            <a:off x="8001685" y="2184330"/>
            <a:ext cx="971023" cy="597115"/>
            <a:chOff x="8001685" y="2184330"/>
            <a:chExt cx="971023" cy="597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04FADAB-9B78-4DD9-A894-E1AC8F7D00B4}"/>
                    </a:ext>
                  </a:extLst>
                </p:cNvPr>
                <p:cNvSpPr txBox="1"/>
                <p:nvPr/>
              </p:nvSpPr>
              <p:spPr>
                <a:xfrm>
                  <a:off x="8001685" y="2184330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SG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04FADAB-9B78-4DD9-A894-E1AC8F7D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685" y="2184330"/>
                  <a:ext cx="971023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1F4015B-AA84-4A50-8D76-882FB865E58D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>
            <a:xfrm>
              <a:off x="8487197" y="2553662"/>
              <a:ext cx="0" cy="22778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2D1D3-90C6-4261-A92B-12391F4A4F20}"/>
              </a:ext>
            </a:extLst>
          </p:cNvPr>
          <p:cNvGrpSpPr/>
          <p:nvPr/>
        </p:nvGrpSpPr>
        <p:grpSpPr>
          <a:xfrm>
            <a:off x="8001685" y="2781445"/>
            <a:ext cx="971023" cy="607858"/>
            <a:chOff x="8001685" y="2781445"/>
            <a:chExt cx="971023" cy="607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CAF6770-A389-467F-AC34-8703052E1A82}"/>
                    </a:ext>
                  </a:extLst>
                </p:cNvPr>
                <p:cNvSpPr txBox="1"/>
                <p:nvPr/>
              </p:nvSpPr>
              <p:spPr>
                <a:xfrm>
                  <a:off x="8001685" y="2781445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SG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CAF6770-A389-467F-AC34-8703052E1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685" y="2781445"/>
                  <a:ext cx="971023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4B39CED-8982-47DE-98C7-04131AA43522}"/>
                </a:ext>
              </a:extLst>
            </p:cNvPr>
            <p:cNvCxnSpPr>
              <a:cxnSpLocks/>
              <a:stCxn id="99" idx="2"/>
              <a:endCxn id="100" idx="0"/>
            </p:cNvCxnSpPr>
            <p:nvPr/>
          </p:nvCxnSpPr>
          <p:spPr>
            <a:xfrm>
              <a:off x="8487197" y="3150777"/>
              <a:ext cx="0" cy="23852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105983-2011-478A-BFE5-9FD9C4CCC2AB}"/>
              </a:ext>
            </a:extLst>
          </p:cNvPr>
          <p:cNvGrpSpPr/>
          <p:nvPr/>
        </p:nvGrpSpPr>
        <p:grpSpPr>
          <a:xfrm>
            <a:off x="8001685" y="3389303"/>
            <a:ext cx="971023" cy="607858"/>
            <a:chOff x="8001685" y="3389303"/>
            <a:chExt cx="971023" cy="607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9AC1932-CAF9-470E-ADC9-BF6EFA5B443D}"/>
                    </a:ext>
                  </a:extLst>
                </p:cNvPr>
                <p:cNvSpPr txBox="1"/>
                <p:nvPr/>
              </p:nvSpPr>
              <p:spPr>
                <a:xfrm>
                  <a:off x="8001685" y="3389303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9AC1932-CAF9-470E-ADC9-BF6EFA5B4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685" y="3389303"/>
                  <a:ext cx="971023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85BDC8D-6835-4AF4-9379-9BF441C5928F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8487197" y="3758635"/>
              <a:ext cx="0" cy="23852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7EAC3E-02C1-4F58-871E-18A9D5F4C04B}"/>
              </a:ext>
            </a:extLst>
          </p:cNvPr>
          <p:cNvGrpSpPr/>
          <p:nvPr/>
        </p:nvGrpSpPr>
        <p:grpSpPr>
          <a:xfrm>
            <a:off x="8001685" y="3997161"/>
            <a:ext cx="971023" cy="607858"/>
            <a:chOff x="8001685" y="3997161"/>
            <a:chExt cx="971023" cy="607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C11036D-E8FB-490A-8C8F-18543B3AC8A9}"/>
                    </a:ext>
                  </a:extLst>
                </p:cNvPr>
                <p:cNvSpPr txBox="1"/>
                <p:nvPr/>
              </p:nvSpPr>
              <p:spPr>
                <a:xfrm>
                  <a:off x="8001685" y="3997161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C11036D-E8FB-490A-8C8F-18543B3A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685" y="3997161"/>
                  <a:ext cx="971023" cy="36933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9EB724B-8E9E-4CE8-BF3A-4346B4DDBD03}"/>
                </a:ext>
              </a:extLst>
            </p:cNvPr>
            <p:cNvCxnSpPr>
              <a:cxnSpLocks/>
              <a:stCxn id="103" idx="2"/>
              <a:endCxn id="105" idx="0"/>
            </p:cNvCxnSpPr>
            <p:nvPr/>
          </p:nvCxnSpPr>
          <p:spPr>
            <a:xfrm>
              <a:off x="8487197" y="4307531"/>
              <a:ext cx="9230" cy="2974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B0D542C-29A4-4E13-A456-1503421B013B}"/>
                  </a:ext>
                </a:extLst>
              </p:cNvPr>
              <p:cNvSpPr txBox="1"/>
              <p:nvPr/>
            </p:nvSpPr>
            <p:spPr>
              <a:xfrm>
                <a:off x="8010915" y="5237746"/>
                <a:ext cx="97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B0D542C-29A4-4E13-A456-1503421B0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15" y="5237746"/>
                <a:ext cx="97102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4D8DD7F-9588-4F3E-94B8-0E4A9DEA7769}"/>
              </a:ext>
            </a:extLst>
          </p:cNvPr>
          <p:cNvGrpSpPr/>
          <p:nvPr/>
        </p:nvGrpSpPr>
        <p:grpSpPr>
          <a:xfrm>
            <a:off x="8010915" y="4605019"/>
            <a:ext cx="971023" cy="632727"/>
            <a:chOff x="8010915" y="4605019"/>
            <a:chExt cx="971023" cy="6327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BD9244D-447C-439C-8C0A-1FB5E379BEE0}"/>
                    </a:ext>
                  </a:extLst>
                </p:cNvPr>
                <p:cNvSpPr txBox="1"/>
                <p:nvPr/>
              </p:nvSpPr>
              <p:spPr>
                <a:xfrm>
                  <a:off x="8010915" y="4605019"/>
                  <a:ext cx="9710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BD9244D-447C-439C-8C0A-1FB5E379B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915" y="4605019"/>
                  <a:ext cx="971023" cy="369332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27DE95-30EA-47D0-9235-98CD6C910F52}"/>
                </a:ext>
              </a:extLst>
            </p:cNvPr>
            <p:cNvCxnSpPr>
              <a:cxnSpLocks/>
              <a:stCxn id="105" idx="2"/>
              <a:endCxn id="107" idx="0"/>
            </p:cNvCxnSpPr>
            <p:nvPr/>
          </p:nvCxnSpPr>
          <p:spPr>
            <a:xfrm>
              <a:off x="8496427" y="4974351"/>
              <a:ext cx="0" cy="26339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EBD0896-770F-4BE4-A990-ADA9D057FB7B}"/>
                  </a:ext>
                </a:extLst>
              </p:cNvPr>
              <p:cNvSpPr txBox="1"/>
              <p:nvPr/>
            </p:nvSpPr>
            <p:spPr>
              <a:xfrm>
                <a:off x="221549" y="6148718"/>
                <a:ext cx="78820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61950" algn="l"/>
                  </a:tabLst>
                </a:pPr>
                <a:r>
                  <a:rPr lang="en-US" dirty="0">
                    <a:sym typeface="Wingdings 2" panose="05020102010507070707" pitchFamily="18" charset="2"/>
                  </a:rPr>
                  <a:t>	</a:t>
                </a:r>
                <a:r>
                  <a:rPr lang="en-US" sz="2000" dirty="0"/>
                  <a:t> A linearization is obtained: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6</m:t>
                    </m:r>
                    <m:sSup>
                      <m:s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15</m:t>
                    </m:r>
                    <m:sSup>
                      <m:s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EBD0896-770F-4BE4-A990-ADA9D057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" y="6148718"/>
                <a:ext cx="7882074" cy="400110"/>
              </a:xfrm>
              <a:prstGeom prst="rect">
                <a:avLst/>
              </a:prstGeom>
              <a:blipFill>
                <a:blip r:embed="rId38"/>
                <a:stretch>
                  <a:fillRect l="-619" t="-9231" b="-2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56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107" grpId="0"/>
      <p:bldP spid="10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8657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Well-Ordered Set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91</a:t>
            </a:fld>
            <a:endParaRPr lang="en-SG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952113-3BCB-4723-B0C8-1E312D6DE84E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F34841-C5D6-4B42-A86E-6F02AF3CFB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B2EDC39-8682-4D46-898C-4D32689A88E5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18655DA-E412-4364-8275-408D31306527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957F3E7-3C2F-49DC-8155-B040AE22EF3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E07A24-591E-474B-9746-AEB96876FE5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DAA9A4-6F27-4F79-8BB6-3BEFA47B735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5ECBB08-360A-452C-995B-50C58B6CA0FE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5F1CC9-B063-44B6-812F-16BFB0F1FD96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9956012-3B5F-4454-A40D-4B0927C0F439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11F31F-33D6-46ED-B3DD-64799F5CBD1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D07F954-1F24-470B-8B2D-6A01ECECCA72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0A7441-0A0F-4E42-BDE1-8EEFE8D42CD7}"/>
              </a:ext>
            </a:extLst>
          </p:cNvPr>
          <p:cNvGrpSpPr/>
          <p:nvPr/>
        </p:nvGrpSpPr>
        <p:grpSpPr>
          <a:xfrm>
            <a:off x="415123" y="1132002"/>
            <a:ext cx="7932276" cy="2296999"/>
            <a:chOff x="993228" y="4598517"/>
            <a:chExt cx="7932276" cy="234584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93B447-AEE6-4598-BFBD-1BF01E0D0BAD}"/>
                </a:ext>
              </a:extLst>
            </p:cNvPr>
            <p:cNvSpPr/>
            <p:nvPr/>
          </p:nvSpPr>
          <p:spPr>
            <a:xfrm>
              <a:off x="993228" y="4598524"/>
              <a:ext cx="7932276" cy="23458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C7C616-F4FA-4D69-A572-78899293E91D}"/>
                </a:ext>
              </a:extLst>
            </p:cNvPr>
            <p:cNvSpPr/>
            <p:nvPr/>
          </p:nvSpPr>
          <p:spPr>
            <a:xfrm>
              <a:off x="993228" y="4598517"/>
              <a:ext cx="7932276" cy="472912"/>
            </a:xfrm>
            <a:prstGeom prst="rect">
              <a:avLst/>
            </a:prstGeom>
            <a:solidFill>
              <a:srgbClr val="00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E3EA2C-DDC6-4B51-B105-6C5A76971456}"/>
                </a:ext>
              </a:extLst>
            </p:cNvPr>
            <p:cNvSpPr txBox="1"/>
            <p:nvPr/>
          </p:nvSpPr>
          <p:spPr>
            <a:xfrm>
              <a:off x="1109375" y="4598517"/>
              <a:ext cx="7408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Definition: Well-Ordered Set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392B2A-24CA-4856-B7E4-B63C6E90C320}"/>
                    </a:ext>
                  </a:extLst>
                </p:cNvPr>
                <p:cNvSpPr txBox="1"/>
                <p:nvPr/>
              </p:nvSpPr>
              <p:spPr>
                <a:xfrm>
                  <a:off x="1109375" y="5060182"/>
                  <a:ext cx="7570739" cy="17301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 </m:t>
                      </m:r>
                    </m:oMath>
                  </a14:m>
                  <a:r>
                    <a:rPr lang="en-US" sz="2400" dirty="0"/>
                    <a:t>be a total order on a set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.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 is </a:t>
                  </a:r>
                  <a:r>
                    <a:rPr lang="en-US" sz="2400" b="1" dirty="0"/>
                    <a:t>well-ordered</a:t>
                  </a:r>
                  <a:r>
                    <a:rPr lang="en-US" sz="2400" dirty="0"/>
                    <a:t> </a:t>
                  </a:r>
                  <a:r>
                    <a:rPr lang="en-US" sz="2400" dirty="0" err="1"/>
                    <a:t>iff</a:t>
                  </a:r>
                  <a:r>
                    <a:rPr lang="en-US" sz="2400" dirty="0"/>
                    <a:t> every non-empty subset of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/>
                    <a:t> contains a smallest element. Symbolically,</a:t>
                  </a:r>
                </a:p>
                <a:p>
                  <a:pPr>
                    <a:spcAft>
                      <a:spcPts val="600"/>
                    </a:spcAft>
                    <a:tabLst>
                      <a:tab pos="720725" algn="l"/>
                    </a:tabLst>
                  </a:pPr>
                  <a:r>
                    <a:rPr lang="en-US" sz="2400" dirty="0"/>
                    <a:t>	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≠∅⇒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∃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∀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D392B2A-24CA-4856-B7E4-B63C6E90C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5" y="5060182"/>
                  <a:ext cx="7570739" cy="1730141"/>
                </a:xfrm>
                <a:prstGeom prst="rect">
                  <a:avLst/>
                </a:prstGeom>
                <a:blipFill>
                  <a:blip r:embed="rId3"/>
                  <a:stretch>
                    <a:fillRect l="-1208" t="-2878" r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4BC67B-5200-45E3-B737-17B75A419AA3}"/>
                  </a:ext>
                </a:extLst>
              </p:cNvPr>
              <p:cNvSpPr txBox="1"/>
              <p:nvPr/>
            </p:nvSpPr>
            <p:spPr>
              <a:xfrm>
                <a:off x="663368" y="3881047"/>
                <a:ext cx="516367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Example #27:</a:t>
                </a:r>
                <a:endParaRPr lang="en-SG" sz="2400" dirty="0"/>
              </a:p>
              <a:p>
                <a:pPr marL="623888" indent="-28575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,≤)</m:t>
                    </m:r>
                  </m:oMath>
                </a14:m>
                <a:r>
                  <a:rPr lang="en-SG" sz="2400" dirty="0"/>
                  <a:t> is well-ordered.</a:t>
                </a:r>
              </a:p>
              <a:p>
                <a:pPr marL="623888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,≤)</m:t>
                    </m:r>
                  </m:oMath>
                </a14:m>
                <a:r>
                  <a:rPr lang="en-SG" sz="2400" dirty="0"/>
                  <a:t> is not well-ordered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4BC67B-5200-45E3-B737-17B75A419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68" y="3881047"/>
                <a:ext cx="5163670" cy="1354217"/>
              </a:xfrm>
              <a:prstGeom prst="rect">
                <a:avLst/>
              </a:prstGeom>
              <a:blipFill>
                <a:blip r:embed="rId4"/>
                <a:stretch>
                  <a:fillRect l="-1889" t="-3604" b="-94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2D5FA80D-9C22-4D70-AE71-519BEACF2EC9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DCB1BF-A6E8-40C5-A04D-99EF2C64259F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3ED262-6589-4374-8BE9-F55C8440EF0D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4B9A45-380E-4600-8DBF-CA2D39A41F84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1254424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4994"/>
            <a:ext cx="9144000" cy="514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SG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3"/>
            <a:ext cx="91440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tabLst>
                <a:tab pos="200025" algn="l"/>
                <a:tab pos="1881188" algn="l"/>
                <a:tab pos="4578350" algn="l"/>
                <a:tab pos="6726238" algn="l"/>
                <a:tab pos="7261225" algn="l"/>
                <a:tab pos="8007350" algn="l"/>
                <a:tab pos="8612188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1200" dirty="0">
                <a:solidFill>
                  <a:schemeClr val="bg1"/>
                </a:solidFill>
              </a:rPr>
              <a:t>Relations on Sets 	Reflexivity, Symmetry and Transitivity 	Equivalence Relations	</a:t>
            </a:r>
            <a:r>
              <a:rPr lang="en-SG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Partial Order Relations</a:t>
            </a:r>
            <a:endParaRPr lang="en-SG" sz="105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8657"/>
            <a:ext cx="9144000" cy="32733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1000">
                <a:schemeClr val="accent5">
                  <a:lumMod val="75000"/>
                </a:schemeClr>
              </a:gs>
              <a:gs pos="91000">
                <a:schemeClr val="accent5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>
              <a:tabLst>
                <a:tab pos="201216" algn="l"/>
              </a:tabLst>
            </a:pPr>
            <a:r>
              <a:rPr lang="en-SG" sz="900" dirty="0">
                <a:solidFill>
                  <a:schemeClr val="bg1"/>
                </a:solidFill>
              </a:rPr>
              <a:t>	</a:t>
            </a:r>
            <a:r>
              <a:rPr lang="en-SG" sz="1400" dirty="0">
                <a:solidFill>
                  <a:schemeClr val="bg1"/>
                </a:solidFill>
              </a:rPr>
              <a:t>Summary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92</a:t>
            </a:fld>
            <a:endParaRPr lang="en-SG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952113-3BCB-4723-B0C8-1E312D6DE84E}"/>
              </a:ext>
            </a:extLst>
          </p:cNvPr>
          <p:cNvSpPr/>
          <p:nvPr/>
        </p:nvSpPr>
        <p:spPr>
          <a:xfrm>
            <a:off x="3243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F34841-C5D6-4B42-A86E-6F02AF3CFB52}"/>
              </a:ext>
            </a:extLst>
          </p:cNvPr>
          <p:cNvSpPr/>
          <p:nvPr/>
        </p:nvSpPr>
        <p:spPr>
          <a:xfrm>
            <a:off x="49230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B2EDC39-8682-4D46-898C-4D32689A88E5}"/>
              </a:ext>
            </a:extLst>
          </p:cNvPr>
          <p:cNvSpPr/>
          <p:nvPr/>
        </p:nvSpPr>
        <p:spPr>
          <a:xfrm>
            <a:off x="6633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18655DA-E412-4364-8275-408D31306527}"/>
              </a:ext>
            </a:extLst>
          </p:cNvPr>
          <p:cNvSpPr/>
          <p:nvPr/>
        </p:nvSpPr>
        <p:spPr>
          <a:xfrm>
            <a:off x="6845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957F3E7-3C2F-49DC-8155-B040AE22EF36}"/>
              </a:ext>
            </a:extLst>
          </p:cNvPr>
          <p:cNvSpPr/>
          <p:nvPr/>
        </p:nvSpPr>
        <p:spPr>
          <a:xfrm>
            <a:off x="69981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E07A24-591E-474B-9746-AEB96876FE59}"/>
              </a:ext>
            </a:extLst>
          </p:cNvPr>
          <p:cNvSpPr/>
          <p:nvPr/>
        </p:nvSpPr>
        <p:spPr>
          <a:xfrm>
            <a:off x="4699956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DAA9A4-6F27-4F79-8BB6-3BEFA47B7359}"/>
              </a:ext>
            </a:extLst>
          </p:cNvPr>
          <p:cNvSpPr/>
          <p:nvPr/>
        </p:nvSpPr>
        <p:spPr>
          <a:xfrm>
            <a:off x="4871017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5ECBB08-360A-452C-995B-50C58B6CA0FE}"/>
              </a:ext>
            </a:extLst>
          </p:cNvPr>
          <p:cNvSpPr/>
          <p:nvPr/>
        </p:nvSpPr>
        <p:spPr>
          <a:xfrm>
            <a:off x="2026661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5F1CC9-B063-44B6-812F-16BFB0F1FD96}"/>
              </a:ext>
            </a:extLst>
          </p:cNvPr>
          <p:cNvSpPr/>
          <p:nvPr/>
        </p:nvSpPr>
        <p:spPr>
          <a:xfrm>
            <a:off x="2194612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9956012-3B5F-4454-A40D-4B0927C0F439}"/>
              </a:ext>
            </a:extLst>
          </p:cNvPr>
          <p:cNvSpPr/>
          <p:nvPr/>
        </p:nvSpPr>
        <p:spPr>
          <a:xfrm>
            <a:off x="50420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11F31F-33D6-46ED-B3DD-64799F5CBD17}"/>
              </a:ext>
            </a:extLst>
          </p:cNvPr>
          <p:cNvSpPr/>
          <p:nvPr/>
        </p:nvSpPr>
        <p:spPr>
          <a:xfrm>
            <a:off x="71505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D07F954-1F24-470B-8B2D-6A01ECECCA72}"/>
              </a:ext>
            </a:extLst>
          </p:cNvPr>
          <p:cNvSpPr/>
          <p:nvPr/>
        </p:nvSpPr>
        <p:spPr>
          <a:xfrm>
            <a:off x="73029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0" name="Oval 19"/>
          <p:cNvSpPr/>
          <p:nvPr/>
        </p:nvSpPr>
        <p:spPr>
          <a:xfrm>
            <a:off x="8157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BC67B-5200-45E3-B737-17B75A419AA3}"/>
              </a:ext>
            </a:extLst>
          </p:cNvPr>
          <p:cNvSpPr txBox="1"/>
          <p:nvPr/>
        </p:nvSpPr>
        <p:spPr>
          <a:xfrm>
            <a:off x="438877" y="906309"/>
            <a:ext cx="8266246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altLang="en-US" sz="2800" dirty="0">
                <a:solidFill>
                  <a:srgbClr val="C00000"/>
                </a:solidFill>
              </a:rPr>
              <a:t>Summary</a:t>
            </a:r>
            <a:endParaRPr lang="en-SG" sz="2800" dirty="0">
              <a:solidFill>
                <a:srgbClr val="C00000"/>
              </a:solidFill>
            </a:endParaRPr>
          </a:p>
          <a:p>
            <a:pPr marL="623888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200" dirty="0"/>
              <a:t>Relations allow us to model and study many real-world relationships.</a:t>
            </a:r>
          </a:p>
          <a:p>
            <a:pPr marL="623888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200" dirty="0"/>
              <a:t>Relations may be inverted and composited.</a:t>
            </a:r>
          </a:p>
          <a:p>
            <a:pPr marL="623888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200" dirty="0"/>
              <a:t>Important properties are: reflexivity, symmetry, transitivity, anti-symmetry.</a:t>
            </a:r>
          </a:p>
          <a:p>
            <a:pPr marL="623888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200" dirty="0"/>
              <a:t>An Equivalent Relation is the generalization of the notion of “equality”.</a:t>
            </a:r>
          </a:p>
          <a:p>
            <a:pPr marL="623888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200" dirty="0"/>
              <a:t>A partition of a set and an equivalence relation are two sides of the same coin.</a:t>
            </a:r>
          </a:p>
          <a:p>
            <a:pPr marL="623888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200" dirty="0"/>
              <a:t>A Partial Order is the generalization of the notion of “less than or equal to”.</a:t>
            </a:r>
          </a:p>
          <a:p>
            <a:pPr marL="623888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200" dirty="0"/>
              <a:t>Maximal and minimal elements are generalizations of upper and lower bounds.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7888D0-5D5D-4E92-8E31-42F82592ADAC}"/>
              </a:ext>
            </a:extLst>
          </p:cNvPr>
          <p:cNvSpPr/>
          <p:nvPr/>
        </p:nvSpPr>
        <p:spPr>
          <a:xfrm>
            <a:off x="96816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2131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D96E3-9752-434F-B6AB-90CD13451F19}"/>
              </a:ext>
            </a:extLst>
          </p:cNvPr>
          <p:cNvSpPr/>
          <p:nvPr/>
        </p:nvSpPr>
        <p:spPr>
          <a:xfrm>
            <a:off x="5365539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7B09DF-99DF-4ECC-ADA7-800977E58BF6}"/>
              </a:ext>
            </a:extLst>
          </p:cNvPr>
          <p:cNvSpPr/>
          <p:nvPr/>
        </p:nvSpPr>
        <p:spPr>
          <a:xfrm>
            <a:off x="74553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93F7D6-DE85-4706-9DB7-A02BFD021A14}"/>
              </a:ext>
            </a:extLst>
          </p:cNvPr>
          <p:cNvSpPr/>
          <p:nvPr/>
        </p:nvSpPr>
        <p:spPr>
          <a:xfrm>
            <a:off x="7607778" y="279393"/>
            <a:ext cx="90767" cy="7430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378B1E-488B-41BD-A4EA-E5F94FC22295}"/>
              </a:ext>
            </a:extLst>
          </p:cNvPr>
          <p:cNvSpPr/>
          <p:nvPr/>
        </p:nvSpPr>
        <p:spPr>
          <a:xfrm>
            <a:off x="7760178" y="279393"/>
            <a:ext cx="90767" cy="74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9895604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5BCA7-BE1F-44EA-8FAA-E97CADA8B770}" type="slidenum">
              <a:rPr lang="en-SG" smtClean="0"/>
              <a:t>93</a:t>
            </a:fld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1558977" y="2887146"/>
            <a:ext cx="620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800" dirty="0"/>
              <a:t>END OF FILE</a:t>
            </a:r>
          </a:p>
        </p:txBody>
      </p:sp>
    </p:spTree>
    <p:extLst>
      <p:ext uri="{BB962C8B-B14F-4D97-AF65-F5344CB8AC3E}">
        <p14:creationId xmlns:p14="http://schemas.microsoft.com/office/powerpoint/2010/main" val="1553571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13628</TotalTime>
  <Words>13769</Words>
  <Application>Microsoft Office PowerPoint</Application>
  <PresentationFormat>On-screen Show (4:3)</PresentationFormat>
  <Paragraphs>1495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Blackadder ITC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Tuck-Choy Aaron TAN</dc:creator>
  <cp:lastModifiedBy>Tuck-Choy Aaron TAN</cp:lastModifiedBy>
  <cp:revision>1070</cp:revision>
  <cp:lastPrinted>2022-01-14T06:13:23Z</cp:lastPrinted>
  <dcterms:created xsi:type="dcterms:W3CDTF">2015-07-25T11:08:36Z</dcterms:created>
  <dcterms:modified xsi:type="dcterms:W3CDTF">2022-09-08T14:10:12Z</dcterms:modified>
</cp:coreProperties>
</file>